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85" r:id="rId3"/>
    <p:sldId id="343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14" r:id="rId15"/>
    <p:sldId id="356" r:id="rId16"/>
    <p:sldId id="357" r:id="rId17"/>
    <p:sldId id="358" r:id="rId18"/>
    <p:sldId id="359" r:id="rId19"/>
    <p:sldId id="360" r:id="rId20"/>
    <p:sldId id="304" r:id="rId21"/>
    <p:sldId id="305" r:id="rId22"/>
    <p:sldId id="306" r:id="rId23"/>
  </p:sldIdLst>
  <p:sldSz cx="12192000" cy="6858000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68512" autoAdjust="0"/>
  </p:normalViewPr>
  <p:slideViewPr>
    <p:cSldViewPr snapToGrid="0">
      <p:cViewPr varScale="1">
        <p:scale>
          <a:sx n="59" d="100"/>
          <a:sy n="59" d="100"/>
        </p:scale>
        <p:origin x="5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43C14-9D8F-4328-9C16-CDE8A0436127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D7E9E-2F7B-40BA-B34B-53A628AB0C1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88101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A89CE-20D9-402A-B9E3-02489BA3ED67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7267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74785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66188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17807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15063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52647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34362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86684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05617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23795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842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0079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88151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7704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227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13123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01262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59134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2A89CE-20D9-402A-B9E3-02489BA3ED67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75737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7686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636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21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5462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7919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280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683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0807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410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4048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4264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973E1-B554-49E1-B3EA-08DAE3F06AD8}" type="datetimeFigureOut">
              <a:rPr lang="th-TH" smtClean="0"/>
              <a:t>26/12/61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4E6FA-7674-4609-A39B-74BBF605D61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85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8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fld id="{2525C988-44BE-4983-B1EB-7CF63BC7DFBC}" type="slidenum">
              <a:rPr lang="en-US" sz="200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fld>
            <a:endParaRPr lang="en-US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04273" y="744067"/>
            <a:ext cx="10294695" cy="2416180"/>
          </a:xfrm>
          <a:prstGeom prst="roundRect">
            <a:avLst/>
          </a:prstGeom>
        </p:spPr>
      </p:pic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1527106" y="1065805"/>
            <a:ext cx="10206259" cy="193899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>
              <a:defRPr/>
            </a:pPr>
            <a:r>
              <a:rPr lang="th-TH" sz="40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(ตัวอย่าง) ข้อเสนอแนะ/แนวทางในการ</a:t>
            </a:r>
            <a:r>
              <a:rPr lang="th-TH" sz="40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ดำเนินงาน เพื่อยกระดับคะแนนของตัวชี้วัดของสถาบันจัดอันดับมหาวิทยาลัยที่</a:t>
            </a:r>
            <a:r>
              <a:rPr lang="th-TH" sz="40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สำคัญ</a:t>
            </a:r>
          </a:p>
          <a:p>
            <a:pPr algn="r">
              <a:defRPr/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ตัวชี้วัดของสถาบัน 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Times </a:t>
            </a: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Higher Education (THE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54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000" b="1" i="1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uranaree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i="1" kern="1200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lang="en-US" sz="1000" b="1" i="1" dirty="0"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niversity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of </a:t>
            </a:r>
            <a:r>
              <a:rPr lang="en-US" sz="2000" b="1" i="1" kern="1200" dirty="0"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echnology</a:t>
            </a:r>
            <a:endParaRPr lang="th-TH" sz="2000" b="1" i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69694" y="957237"/>
            <a:ext cx="991974" cy="994920"/>
            <a:chOff x="538709" y="326875"/>
            <a:chExt cx="1280260" cy="1284062"/>
          </a:xfrm>
        </p:grpSpPr>
        <p:grpSp>
          <p:nvGrpSpPr>
            <p:cNvPr id="13" name="Group 12"/>
            <p:cNvGrpSpPr/>
            <p:nvPr/>
          </p:nvGrpSpPr>
          <p:grpSpPr>
            <a:xfrm>
              <a:off x="538709" y="326875"/>
              <a:ext cx="1280260" cy="1284062"/>
              <a:chOff x="356458" y="387177"/>
              <a:chExt cx="1115646" cy="1118960"/>
            </a:xfrm>
          </p:grpSpPr>
          <p:pic>
            <p:nvPicPr>
              <p:cNvPr id="15" name="Picture 14" descr="ผลการค้นหารูปภาพสำหรับ ลูกแก้ว สีขาวใส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24" t="10940" r="7801" b="1740"/>
              <a:stretch/>
            </p:blipFill>
            <p:spPr bwMode="auto">
              <a:xfrm>
                <a:off x="356458" y="387177"/>
                <a:ext cx="1115646" cy="1118960"/>
              </a:xfrm>
              <a:prstGeom prst="ellipse">
                <a:avLst/>
              </a:prstGeom>
              <a:noFill/>
              <a:ln w="19050">
                <a:solidFill>
                  <a:sysClr val="window" lastClr="FFFFFF">
                    <a:lumMod val="85000"/>
                  </a:sysClr>
                </a:solidFill>
              </a:ln>
              <a:effectLst>
                <a:glow rad="38100">
                  <a:srgbClr val="AEBAD5">
                    <a:satMod val="175000"/>
                    <a:alpha val="40000"/>
                  </a:srgb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322" y="505029"/>
                <a:ext cx="631589" cy="793956"/>
              </a:xfrm>
              <a:prstGeom prst="rect">
                <a:avLst/>
              </a:prstGeom>
            </p:spPr>
          </p:pic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052" y="330070"/>
              <a:ext cx="538262" cy="408680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9677348" y="27572"/>
            <a:ext cx="2403021" cy="628651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เอกสารแนบ </a:t>
            </a:r>
            <a:r>
              <a:rPr kumimoji="0" lang="th-T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02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95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ด้านหลักสูตรการเรียนการสอน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333510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6154981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Institutional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income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(2.25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67110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8798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รายได้ของ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สถาบัน 4,739 ลบ.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77335"/>
            <a:ext cx="135766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รายได้ของสถาบัน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6,500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ลบ.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06492" y="1971682"/>
            <a:ext cx="431853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มีหลักสูตรที่จูงใจให้คนทีทำงานแล้ว/คน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ที่สนใจ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มาลงเรียนเพื่อเพิ่มพูน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ทักษะในหลักสูตรที่ ม. มีอยู่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3821855"/>
            <a:ext cx="431853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การมีหลักสูตรปริญญาที่สองที่สามารถจบได้ภายใน 1-2 ปี (โดยอาจทำเป็นหลักสูตรนานาชาติ)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19846" y="2732522"/>
            <a:ext cx="431853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การมีหลักสูตรอบรมระยะ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สั้นที่หลากหลาย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สำหรับผู้ที่สนใจ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ด้านวิศวกรรม-เครื่องยนต์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แบบ </a:t>
            </a:r>
            <a:r>
              <a:rPr lang="en-US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Hybrid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สำหรับครูโรงเรียนเทคนิคต่าง ๆ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/การดูแลผู้สูงอายุ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067110" y="1966251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วิชาต่าง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067110" y="4608034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ฝ่ายทรัพย์สินฯ+ฝ่ายวิจัยฯ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19846" y="4603411"/>
            <a:ext cx="431853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นำสินทรัพย์ เช่น เครื่องมือ ครุภัณฑ์ และสถานที่ เช่น </a:t>
            </a:r>
            <a:r>
              <a:rPr lang="th-TH" sz="2000" b="1" kern="0" dirty="0" err="1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ศควท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สถานกีฬา มาก่อให้เกิดรายได้ให้กับ ม.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06492" y="5353500"/>
            <a:ext cx="431853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2000" b="1" kern="0" dirty="0" err="1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 </a:t>
            </a:r>
            <a:r>
              <a:rPr lang="en-US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Nursery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ที่ได้มาตรฐาน โดยมีอาจารย์พยาบาลเข้ามามีส่วนร่วม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06492" y="6102261"/>
            <a:ext cx="431853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การเปิดโอกาสให้ศิษย์เก่าจากภาคอุตสาหกรรมเข้ามามีส่วนร่วมในการร่างหลักสูตร /ทำวิจัย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2579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การมีรายได้/แหล่งทุนจากการวิจัยเพิ่มขึ้น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ส่งเสริมให้ศูนย์เชี่ยวชาญเฉพาะทาง (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COE)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หารายได้จากภายนอกเพิ่มขึ้น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5716069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income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(6.0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67607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67607" y="1982095"/>
            <a:ext cx="199616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746" y="1435476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7" y="1971355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รายได้ด้านการ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364 ลบ.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83596" y="1960710"/>
            <a:ext cx="1357666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รายได้ด้านการวิจัย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ลบ.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19846" y="2840309"/>
            <a:ext cx="398967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งบประมาณของมหาวิทยาลัยที่มีอยู่อย่างจำกัด ควรนำไปใช้เพื่อ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มุ่งเน้นการพัฒนาทักษะของอาจารย์/นักวิจัย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ให้ทำงานวิจัย และสามารถหาเงินทุนจากข้างนอกได้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4368765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ควรมีการทำงานวิจัยในลักษณะพี่เลี้ยง คือนักวิจัยที่เชี่ยวชาญ ทำงานร่วมกับนักวิจัยรุ่นใหม่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19846" y="5284200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การส่งเสริมให้อาจารย์/นักวิจัยมาทำงานในลักษณะ กลุ่มวิจัย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(RU)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มากขึ้น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51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มีรายได้/เงินทุนที่ได้รับจากภาคเอกชนเพิ่มขึ้น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575734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455920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การสร้างความร่วมมือระหว่างมหาวิทยาลัยกับภาคอุตสาหกรรมอย่างเป็นรูปธรรม (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University-Industry collaboration: UIC)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9218242" cy="4838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income from industry and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commerce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28830" y="1449258"/>
            <a:ext cx="1899291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228830" y="1982095"/>
            <a:ext cx="185106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ฝ่ายทรัพย์สินฯ </a:t>
            </a:r>
          </a:p>
          <a:p>
            <a:pPr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(เทคโนธานี)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1885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5473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รายได้จากอุตสาหกรรม 63 ลบ.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44085"/>
            <a:ext cx="135766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รายได้จากอุตสาหกรรม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ลบ.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98478" y="3199495"/>
            <a:ext cx="455920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การ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มีหน่วยงานที่รับผิดชอบในการหาเงินทุนจากภาคเอกชนที่ชัดเจน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โดยทำหน้าที่นำองค์ความรู้ งานวิจัย นวัตกรรม ทรัพย์สินทางปัญญาไปเสนอให้ภาคเอกชน และหาความต้องการ/ความช่วยเหลือของภาคเอกชน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86459" y="4713828"/>
            <a:ext cx="455920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สร้างความเชื่อมั่นด้านการวิจัยและวิชาการของมหาวิทยาลัย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ให้ภาคเอกชนรับทราบ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266436" y="3183483"/>
            <a:ext cx="185106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ฝ่ายทรัพย์สิน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ฯ /ฝ่ายวิจัยฯ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6459" y="5551053"/>
            <a:ext cx="455920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มีเจ้าหน้าที่ในการติดต่อประสานงานที่ช่วยอาจารย์ในการทำงานร่วมกับภาคเอกชน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8119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232247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765084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มีรายได้/เงินทุนที่ได้รับจากภาคเอกชนเพิ่มขึ้น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248091"/>
            <a:ext cx="4792688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9392591" cy="4838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income from industry and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commerce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509664" y="1129294"/>
            <a:ext cx="1585207" cy="76944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217683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753562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รายได้จากอุตสาหกรรม 63 ลบ.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742917"/>
            <a:ext cx="135766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รายได้จากอุตสาหกรรม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ลบ.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669868" y="4501986"/>
            <a:ext cx="4814057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การมีความร่วมมือและความสัมพันธ์อันดีระหว่างอาจารย์กับนักวิทยาศาสตร์ในห้องปฏิบัติการ ศูนย์เครื่องมือฯ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 ม.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ในการให้บริการทดสอบเครื่องมือให้กับภาคเอกชน เช่น การรับรองผลการทดสอบให้กับภาคเอกชน เป็นต้น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16711" y="1814108"/>
            <a:ext cx="481126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ส่งเสริมให้อาจารย์ไปทำงานร่วมกับภาคเอกชน การเข้าร่วมโครงการที่ส่งเสริมอาจารย์ไปทำงานร่วมกับภาคเอกชน ให้มากขึ้น เช่น โครงการ 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Talent Mobility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77239" y="3043277"/>
            <a:ext cx="1617632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ฝ่ายวิชาการฯ(สำนักวิชาต่าง ๆ /ศูนย์เครื่องมือฯ)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5321" y="1253974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427661" y="625079"/>
            <a:ext cx="782188" cy="4838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37183" y="3006371"/>
            <a:ext cx="4790788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การส่งเสริมให้ สน. เข้ามามีส่วนร่วมให้การบริหารจัดการ ห้อง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lab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ในศูนย์เครื่องมือฯ มากขึ้น โดยมีการนำเครื่องมีอที่มีคุณภาพมาให้บริการหน่วยงานภายนอกเพื่อสร้างรายได้เพิ่มขึ้น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91308" y="2002349"/>
            <a:ext cx="1603563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 /ฝ่ายทรัพย์สินฯ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681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fld id="{2525C988-44BE-4983-B1EB-7CF63BC7DFBC}" type="slidenum">
              <a:rPr lang="en-US" sz="200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fld>
            <a:endParaRPr lang="en-US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320" y="540759"/>
            <a:ext cx="11466576" cy="3998583"/>
          </a:xfrm>
          <a:prstGeom prst="roundRect">
            <a:avLst/>
          </a:prstGeom>
          <a:solidFill>
            <a:schemeClr val="accent2"/>
          </a:solidFill>
        </p:spPr>
      </p:pic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274320" y="678155"/>
            <a:ext cx="11308079" cy="40934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defRPr/>
            </a:pPr>
            <a:r>
              <a:rPr lang="th-TH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</a:t>
            </a:r>
          </a:p>
          <a:p>
            <a:pPr algn="ctr">
              <a:defRPr/>
            </a:pPr>
            <a:r>
              <a:rPr lang="th-TH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</a:t>
            </a:r>
            <a:r>
              <a:rPr lang="th-TH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ที่ </a:t>
            </a:r>
            <a:r>
              <a:rPr lang="th-TH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endParaRPr lang="th-TH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defRPr/>
            </a:pPr>
            <a:r>
              <a:rPr lang="th-TH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ตัวชี้วัดที่สถาบัน </a:t>
            </a:r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THE </a:t>
            </a:r>
            <a:r>
              <a:rPr lang="th-TH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นำข้อมูลมาจากฐานข้อมูล </a:t>
            </a:r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SCOPUS</a:t>
            </a:r>
          </a:p>
          <a:p>
            <a:pPr algn="ctr">
              <a:defRPr/>
            </a:pPr>
            <a:r>
              <a:rPr lang="en-US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(3 ตัวชี้วัดย่อย (น้ำหนักรวม 38.5</a:t>
            </a:r>
            <a:r>
              <a:rPr lang="en-US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en-US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000" b="1" i="1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uranaree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i="1" kern="1200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lang="en-US" sz="1000" b="1" i="1" dirty="0"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niversity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of </a:t>
            </a:r>
            <a:r>
              <a:rPr lang="en-US" sz="2000" b="1" i="1" kern="1200" dirty="0"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echnology</a:t>
            </a:r>
            <a:endParaRPr lang="th-TH" sz="2000" b="1" i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0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err="1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วิจัยหรือตีพิมพ์ผลงานวิจัยที่มีชาวต่างชาติร่วมทำอย่างน้อย 1 คน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629418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459293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จูง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ใจอาจารย์ ให้ทำ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วิจัยร่วมกับ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เพื่อน/หน่วยงานในต่างประเทศมากขึ้น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โดยอาจ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มีผูกกับภาระงานหรือความดีความชอบของอาจารย์แต่ละคน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6685333" cy="4838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International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collaboration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336064" y="1449258"/>
            <a:ext cx="1769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324407" y="1981783"/>
            <a:ext cx="1755962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+ ฝ่ายทรัพยากรบุคคล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87980"/>
            <a:ext cx="1795968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77335"/>
            <a:ext cx="1357666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49140" y="3557907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ด้านความ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ร่วมมือกับต่างประเทศ (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MOU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3137" y="3577477"/>
            <a:ext cx="459293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ควรทำความร่วมมือกับ ม. ในต่างประเทศ ที่มีอันดับ 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Top 100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หรือมีอันดับสูงกว่า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มทส. หรือหน่วยงานที่มีชื่อเสียงในระดับโลก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03137" y="4724681"/>
            <a:ext cx="459293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ส่งเสริมให้อาจารย์ที่มีผลงานทางวิชาการที่โดดเด่น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ไปทำงานร่วมกับมหาวิทยาลัยชั้นนำใน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ต่างประเทศ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316052" y="3557907"/>
            <a:ext cx="1755962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(สำนักวิชาต่าง ๆ </a:t>
            </a:r>
            <a:r>
              <a:rPr lang="en-US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CIA</a:t>
            </a: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39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สัดส่วนจำนวนบทความวิจัยต่ออาจารย์เพิ่มขึ้น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59066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459066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การส่งเสริมให้อาจารย์ที่มีศักยภาพ ไปหาเงินทุนวิจัยจากแหล่งทุน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ภายนอก เช่น ทุนจากหน่วยงานภาครัฐ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9" y="637798"/>
            <a:ext cx="6063541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10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productivity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6.0%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324407" y="1449258"/>
            <a:ext cx="1770462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322615" y="1982095"/>
            <a:ext cx="175727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21" y="141885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22" y="195473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การผลิต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บทความวิจัย 0.9 บทความต่ออาจารย์ 1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66971" y="194408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การผลิตบทความวิจัย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1.1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บทความต่ออาจารย์ 1 คน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19846" y="2836637"/>
            <a:ext cx="459066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ส่งเสริมให้มีพี่เลี้ยง/ทีมงานช่วยนักวิจัยรุ่นใหม่ในการเขียนข้อเสนอโครงการเพื่อขอทุนจากแหล่งทุนภายนอก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3708982"/>
            <a:ext cx="459066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การมีสิ่งอำนวยความสะดวก (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facilities)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เครื่องมือ/อุปกรณ์ สถานที่ใน</a:t>
            </a:r>
            <a:r>
              <a:rPr lang="th-TH" sz="2200" b="1" kern="0" dirty="0" err="1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วิจัยที่เพียงพอ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4608034"/>
            <a:ext cx="459066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การส่งเสริมการสำเร็จการศึกษา </a:t>
            </a:r>
            <a:r>
              <a:rPr lang="th-TH" sz="2200" b="1" kern="0" dirty="0" err="1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และ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การเขียนบทความของนักศึกษาระดับปริญญาเอก ช่วยเพิ่มจำนวนบทความวิจัยตีพิมพ์ของอาจารย์ด้วย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325319" y="2864605"/>
            <a:ext cx="175727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322615" y="3747115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 (ศูนย์เครื่องมือฯ)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330999" y="4629625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(สำนักวิชาต่าง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93734" y="5816871"/>
            <a:ext cx="459066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สร้างเครือข่ายในการทำงานร่วมกับภาครัฐภาคเอกชน เพื่อให้ผลงานวิจัยมี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มากยิ่งขึ้น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2615" y="5832832"/>
            <a:ext cx="1259785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82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0"/>
            <a:ext cx="12192000" cy="68580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สัดส่วนจำนวนบทความวิจัยต่ออาจารย์เพิ่มขึ้น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59066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459066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การให้ทุนเรียนฟรี หรือยกเว้นค่าเล่าเรียนกับนักศึกษาระดับปริญญาเอก โดยเฉพาะสาขาวิชาที่ต้องการนักศึกษามาช่วยทำวิจัย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9" y="637798"/>
            <a:ext cx="6034595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10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productivity 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6.0%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324407" y="1449258"/>
            <a:ext cx="1770462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322615" y="1982095"/>
            <a:ext cx="175727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21" y="141885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22" y="195473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การผลิต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บทความวิจัย 0.9 บทความต่ออาจารย์ 1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66971" y="194408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การผลิตบทความวิจัย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1.1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บทความต่ออาจารย์ 1 คน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132989" y="626070"/>
            <a:ext cx="782188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 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3181207"/>
            <a:ext cx="459066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 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การนำตัวชี้วัดด้านการตีพิมพ์ผลงานวิจัยไปผูกกับความดีความชอบ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มี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ผลงานตีพิมพ์ร่วมกับชาวต่างชาติ หรือการได้รับการอ้างอิงบทความสูง จะได้รับความดีความชอบในขั้นพิเศษ เป็นต้น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4713403"/>
            <a:ext cx="459066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การพัฒนาทักษะในการเขียนบทความ หรือมีหน่วยงานคอยช่วยเหลืออาจารย์/นักศึกษาในเขียนบทความวิชาการภาษาอังกฤษ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337591" y="4768267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(สาขาภาษาอังกฤษ)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348925" y="3208393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ฝ่ายทรัพยากรบุคคล</a:t>
            </a:r>
          </a:p>
          <a:p>
            <a:pPr lvl="0" defTabSz="457200">
              <a:defRPr/>
            </a:pPr>
            <a:r>
              <a:rPr kumimoji="0" lang="th-TH" sz="2200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3227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0"/>
            <a:ext cx="12192000" cy="68580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สัดส่วนจำนวนบทความวิจัยต่ออาจารย์เพิ่มขึ้น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59066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9" y="637798"/>
            <a:ext cx="5990389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10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Research productivity 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6.0%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324407" y="1449258"/>
            <a:ext cx="1770462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21" y="141885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22" y="195473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การผลิต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บทความวิจัย 0.9 บทความต่ออาจารย์ 1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66971" y="194408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การผลิตบทความวิจัย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1.1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บทความต่ออาจารย์ 1 คน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116363" y="644297"/>
            <a:ext cx="782188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03220" y="2025179"/>
            <a:ext cx="4607287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การมีวงเงินเครดิตให้อาจารย์ใช้เครื่องมือวิทยาศาสตร์ที่มีมูลค่าสูง ฟรี และควรให้ครอบคลุมทุกสาขาวิชา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324406" y="2025179"/>
            <a:ext cx="1755963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 (ศูนย์เครื่องมือฯ)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03220" y="2952854"/>
            <a:ext cx="459066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10. การส่งเสริมให้มีศูนย์เชี่ยวชาญเฉพาะ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COE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ในสาขาวิชาต่าง ๆ เพิ่มขึ้น และการส่งเสริมให้มีนักวิจัย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full time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หรือนักวิจัยหลังปริญญาเอก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308693" y="2980822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ฝ่ายวิชาการฯ/ฝ่ายวิจัยฯ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03220" y="4122240"/>
            <a:ext cx="459066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11. การยกย่องชมเชย ผู้ที่ประสบความสำเร็จด้านการวิจัย ในหลากหลายระดับเช่น ระดับสำนัก ระดับสาขาวิชา 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314385" y="4081499"/>
            <a:ext cx="175727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(สำนักวิชาต่าง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4749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บทความวิจัยของ มทส. ได้รับการอ้างอิงเพิ่มขึ้น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398967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การส่งเสริมให้อาจารย์ตีพิมพ์ผลงานวิชาการในวารสารที่ถูกจัดอยู่ในควอไทล์ที่ 1 หรือ 2 (</a:t>
            </a:r>
            <a:r>
              <a:rPr lang="en-US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Q1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 </a:t>
            </a:r>
            <a:r>
              <a:rPr lang="en-US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Q2)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6045254" cy="4838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Number of Citations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30.0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67607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67607" y="198209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 /ฝ่ายวิชาการฯ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371" y="141885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372" y="195473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มีการอ้างอิง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บทความ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จำนวน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ครั้งต่อ 1 บทความ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00221" y="194408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มีการอ้างอิงบทความวิจัย จำนวน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5.5 ครั้งต่อ 1 บทความ</a:t>
            </a:r>
            <a:endParaRPr lang="th-TH" sz="22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2758759"/>
            <a:ext cx="398967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การส่งเสริมให้อาจารย์ตีพิมพ์ผลงานวิชาการ ที่เป็นนวัตกรรมใหม่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3528716"/>
            <a:ext cx="398967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การส่งเสริมให้อาจารย์ทางด้านวิทยาศาสตร์สุขภาพให้ตีพิมพ์ผลงานวิชาการมากขึ้น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โรค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ที่อุบัติในเขตร้อนชื้น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19846" y="5402137"/>
            <a:ext cx="398967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การกำหนดคุณสมบัติของอาจารย์ที่จะรับสมัคร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เคย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ตีพิมพ์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ผลงานวิจัยที่มี </a:t>
            </a:r>
            <a:r>
              <a:rPr lang="en-US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มาแล้ว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อย่างน้อย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867607" y="5408263"/>
            <a:ext cx="180634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ฝ่ายทรัพยากรบุคคล</a:t>
            </a:r>
          </a:p>
          <a:p>
            <a:pPr lvl="0" defTabSz="457200">
              <a:defRPr/>
            </a:pPr>
            <a:r>
              <a:rPr kumimoji="0" lang="th-TH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</a:t>
            </a: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19846" y="4638812"/>
            <a:ext cx="398967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การส่งเสริม</a:t>
            </a:r>
            <a:r>
              <a:rPr lang="th-TH" sz="2000" b="1" kern="0" dirty="0" err="1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ข้ามสาขาวิชา (</a:t>
            </a:r>
            <a:r>
              <a:rPr lang="en-US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Inter-discipline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936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fld id="{2525C988-44BE-4983-B1EB-7CF63BC7DFBC}" type="slidenum">
              <a:rPr lang="en-US" sz="200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fld>
            <a:endParaRPr lang="en-US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319" y="604157"/>
            <a:ext cx="11466576" cy="4505623"/>
          </a:xfrm>
          <a:prstGeom prst="roundRect">
            <a:avLst/>
          </a:prstGeom>
        </p:spPr>
      </p:pic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53567" y="604157"/>
            <a:ext cx="11308079" cy="452431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defRPr/>
            </a:pPr>
            <a:r>
              <a:rPr lang="th-TH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</a:t>
            </a:r>
          </a:p>
          <a:p>
            <a:pPr algn="ctr">
              <a:defRPr/>
            </a:pPr>
            <a:r>
              <a:rPr lang="th-TH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1</a:t>
            </a:r>
          </a:p>
          <a:p>
            <a:pPr algn="ctr">
              <a:defRPr/>
            </a:pPr>
            <a:r>
              <a:rPr lang="th-TH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ตัวชี้วัดที่ ม. นำส่งข้อมูลให้สถาบัน </a:t>
            </a:r>
            <a:r>
              <a:rPr lang="en-US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THE </a:t>
            </a: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(8 ตัวชี้วัดย่อย (น้ำหนักรวม 28.5</a:t>
            </a:r>
            <a:r>
              <a:rPr lang="en-US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))</a:t>
            </a:r>
            <a:endParaRPr lang="th-TH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000" b="1" i="1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uranaree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i="1" kern="1200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lang="en-US" sz="1000" b="1" i="1" dirty="0"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niversity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of </a:t>
            </a:r>
            <a:r>
              <a:rPr lang="en-US" sz="2000" b="1" i="1" kern="1200" dirty="0"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echnology</a:t>
            </a:r>
            <a:endParaRPr lang="th-TH" sz="2000" b="1" i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9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fld id="{2525C988-44BE-4983-B1EB-7CF63BC7DFBC}" type="slidenum">
              <a:rPr lang="en-US" sz="200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fld>
            <a:endParaRPr lang="en-US"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320" y="384047"/>
            <a:ext cx="11466576" cy="4424362"/>
          </a:xfrm>
          <a:prstGeom prst="roundRect">
            <a:avLst/>
          </a:prstGeom>
        </p:spPr>
      </p:pic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274320" y="384048"/>
            <a:ext cx="11308079" cy="452431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lvl="0" algn="ctr" eaLnBrk="1" hangingPunct="1">
              <a:defRPr/>
            </a:pPr>
            <a:r>
              <a:rPr lang="th-TH" sz="8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</a:t>
            </a:r>
          </a:p>
          <a:p>
            <a:pPr algn="ctr">
              <a:defRPr/>
            </a:pPr>
            <a:r>
              <a:rPr lang="th-TH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3</a:t>
            </a:r>
          </a:p>
          <a:p>
            <a:pPr algn="ctr">
              <a:defRPr/>
            </a:pPr>
            <a:r>
              <a:rPr lang="th-TH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ตัวชี้วัดที่สถาบัน </a:t>
            </a:r>
            <a:r>
              <a:rPr lang="en-US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THE </a:t>
            </a:r>
            <a:r>
              <a:rPr lang="th-TH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สำรวจเอง</a:t>
            </a:r>
          </a:p>
          <a:p>
            <a:pPr algn="ctr">
              <a:defRPr/>
            </a:pP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(2 ตัวชี้วัดย่อย (น้ำหนักรวม 33</a:t>
            </a:r>
            <a:r>
              <a:rPr lang="en-US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%)</a:t>
            </a:r>
            <a:r>
              <a:rPr lang="th-TH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000" b="1" i="1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uranaree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i="1" kern="1200" dirty="0"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lang="en-US" sz="1000" b="1" i="1" dirty="0"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i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niversity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of </a:t>
            </a:r>
            <a:r>
              <a:rPr lang="en-US" sz="2000" b="1" i="1" kern="1200" dirty="0"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lang="en-US" sz="2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echnology</a:t>
            </a:r>
            <a:endParaRPr lang="th-TH" sz="2000" b="1" i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5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57475" y="1268823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801660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u="sng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การมีอาจารย์ที่มีชื่อเสียงเป็นที่รู้จักของนักวิชาการทั่วโลก</a:t>
            </a:r>
            <a:endParaRPr kumimoji="0" lang="en-US" sz="22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284666"/>
            <a:ext cx="4486664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3400" y="1808705"/>
            <a:ext cx="448666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กำหนดคุณสมบัติของ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อาจารย์ที่ศักยภาพสูงที่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จะรับเข้า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ใหม่ เช่น 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7" y="637798"/>
            <a:ext cx="9783685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12 และ 13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Reputation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survey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Teaching</a:t>
            </a:r>
            <a:r>
              <a:rPr lang="th-TH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+</a:t>
            </a:r>
            <a:r>
              <a:rPr lang="en-US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Research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15+18%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51458" y="1289374"/>
            <a:ext cx="1840705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251458" y="1837690"/>
            <a:ext cx="188292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บุคคล/ฝ่าย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(สน.วิชาต่าง ๆ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2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65849" y="2985778"/>
            <a:ext cx="199616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u="sng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</a:t>
            </a:r>
            <a:r>
              <a:rPr lang="th-TH" sz="2000" b="1" u="sng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 1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มหาวิทยาลัยสร้าง</a:t>
            </a:r>
            <a:r>
              <a:rPr lang="th-TH" sz="2000" b="1" kern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อาจารย์ที่มีชื่อเสียงขึ้นเอง </a:t>
            </a:r>
            <a:r>
              <a:rPr lang="th-TH" sz="2000" b="1" kern="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(ใช้งบประมาณ</a:t>
            </a:r>
            <a:r>
              <a:rPr lang="th-TH" sz="2000" b="1" kern="0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น้อย แต่ใช้</a:t>
            </a:r>
            <a:r>
              <a:rPr lang="th-TH" sz="2000" b="1" kern="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เวลาค่อนข้างนาน)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89552" y="4229244"/>
            <a:ext cx="401051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1.3 การรับอาจารย์ที่เคยผ่าน การเป็น </a:t>
            </a:r>
            <a:r>
              <a:rPr lang="en-US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post Doctoral Researcher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ในบาง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สาขาวิชา</a:t>
            </a:r>
            <a:endParaRPr lang="en-US" sz="20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95998" y="3150370"/>
            <a:ext cx="4010511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1.2 อาจารย์ด้านวิศวกรรมศาสตร์ ด้านวิทยาศาสตร์ และด้านสังคมศาสตร์ หากมีประสบการณ์ในการทำงานกับภาคอุตสาหกรรม จะได้รับการพิจารณาเป็นพิเศษ</a:t>
            </a:r>
            <a:endParaRPr lang="th-TH" sz="2000" b="1" kern="0" dirty="0" smtClean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5999" y="2403875"/>
            <a:ext cx="4004065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1.1 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มี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ศักยภาพใน</a:t>
            </a:r>
            <a:r>
              <a:rPr lang="th-TH" sz="2000" b="1" kern="0" dirty="0" err="1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วิจัยหรือตีพิมพ์ผลงานทางวิชาการในฐานข้อมูลระดับนานาชาติ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</a:t>
            </a:r>
            <a:endParaRPr lang="th-TH" sz="20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19846" y="4981556"/>
            <a:ext cx="448666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การ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มีระบบรับสมัครงานที่ให้ผู้สนใจสามารถเข้ามาสมัครงานได้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ตลอดเวลา/ช่องทางการสื่อสารหลายทาง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endParaRPr lang="th-TH" sz="2000" b="1" kern="0" dirty="0" smtClean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33535" y="5738062"/>
            <a:ext cx="448666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มีระบบรับสมัครงาน สายวิชาการเป็นภาษาอังกฤษทั้งหมด เพื่อเป็นการคัดกรองให้ได้อาจารย์ที่มีทักษะด้านภาษาอังกฤษอยู่ในเกณฑ์ดี</a:t>
            </a:r>
            <a:endParaRPr lang="th-TH" sz="2000" b="1" kern="0" dirty="0" smtClean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36792" y="4971299"/>
            <a:ext cx="188292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ฝ่ายทรัพยากรบุคคล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251458" y="5760128"/>
            <a:ext cx="133094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ฝ่ายทรัพยากรบุคคล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0" y="1343287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497" y="1823388"/>
            <a:ext cx="1795968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56947" y="1290550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50346" y="1812743"/>
            <a:ext cx="1457886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457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u="sng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การมีอาจารย์ที่มีชื่อเสียงเป็นที่รู้จักของนักวิชาการทั่วโลก</a:t>
            </a:r>
            <a:endParaRPr kumimoji="0" lang="en-US" sz="22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486664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35003" y="3082507"/>
            <a:ext cx="448666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การมีระบบสรรหาอาจารย์ที่มีชื่อเสียง จากทั้งในและต่างประเทศ (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Search)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ประเทศ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อินเดีย จีน เป็นต้น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832835" y="655088"/>
            <a:ext cx="9928187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12 และ 13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Reputation survey </a:t>
            </a: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Teaching</a:t>
            </a:r>
            <a:r>
              <a: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+</a:t>
            </a:r>
            <a:r>
              <a:rPr lang="en-US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Research</a:t>
            </a: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15+18%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51458" y="1433414"/>
            <a:ext cx="1853594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2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65849" y="3133740"/>
            <a:ext cx="199616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000" b="1" u="sng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</a:t>
            </a:r>
            <a:r>
              <a:rPr lang="th-TH" sz="2000" b="1" u="sng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 </a:t>
            </a:r>
            <a:r>
              <a:rPr lang="th-TH" sz="2000" b="1" u="sng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  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สรร</a:t>
            </a:r>
            <a:r>
              <a:rPr lang="th-TH" sz="20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หาอาจารย์ที่มีชื่อเสียงจาก</a:t>
            </a:r>
            <a:r>
              <a:rPr lang="th-TH" sz="20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ภายนอก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19846" y="4027939"/>
            <a:ext cx="4486664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การมีระบบเงินเดือนและสวัสดิการที่จูงใจให้อาจารย์ต่างชาติเข้า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มาร่วมงาน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กับ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มหาวิทยาลัย ซึ่งควรประชาสัมพันธ์เป็นภาษาอังกฤษ ในหลากหลายช่องทางเพื่อดึงดูดให้ผู้สนใจเข้ามาร่วมงานกับมหาวิทยาลัย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0222125" y="3082271"/>
            <a:ext cx="1858243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บุคคล/ฝ่ายวิชาการฯ (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CIA/</a:t>
            </a:r>
            <a:endParaRPr lang="th-TH" sz="2200" b="1" kern="0" dirty="0" smtClean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สำนักวิชาต่าง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800212" y="655088"/>
            <a:ext cx="782188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1371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1372" y="1987980"/>
            <a:ext cx="1795968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00221" y="1977335"/>
            <a:ext cx="1357666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-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0348" y="5551053"/>
            <a:ext cx="448666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การ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เพิ่มความหลากหลายทาง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วิชาการของอาจารย์ ที่รับให้มากขึ้น</a:t>
            </a:r>
          </a:p>
        </p:txBody>
      </p:sp>
    </p:spTree>
    <p:extLst>
      <p:ext uri="{BB962C8B-B14F-4D97-AF65-F5344CB8AC3E}">
        <p14:creationId xmlns:p14="http://schemas.microsoft.com/office/powerpoint/2010/main" val="34989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22" y="27379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433" y="1455143"/>
            <a:ext cx="177389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433" y="1987980"/>
            <a:ext cx="173798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สัดส่วน</a:t>
            </a:r>
            <a:r>
              <a:rPr kumimoji="0" lang="th-TH" sz="22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นศ. ต่ออาจารย์ 1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:32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การมีสัดส่วนของอาจารย์ต่อนักศึกษาที่เหมาะสม (1: 25)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</a:t>
            </a: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ดำเนินการ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19844" y="1943923"/>
            <a:ext cx="4289681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การส่งเสริมให้มีนักเรียน/นศ. ที่มีศักยภาพมาเรียนที่ มทส. 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86258" y="2009522"/>
            <a:ext cx="135766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สัดส่วน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 ต่ออาจารย์ 1</a:t>
            </a:r>
            <a:r>
              <a:rPr lang="en-US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:25</a:t>
            </a:r>
            <a:endParaRPr lang="th-TH" sz="22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5789222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staff-to-student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(4.5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29659" y="1449258"/>
            <a:ext cx="1783767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063615" y="5208419"/>
            <a:ext cx="1748689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บุคคล</a:t>
            </a:r>
          </a:p>
          <a:p>
            <a:pPr lvl="0" defTabSz="457200">
              <a:defRPr/>
            </a:pPr>
            <a:r>
              <a:rPr kumimoji="0" lang="th-TH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</a:t>
            </a: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ฝ่ายยุทธศาสตร์ฯ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28031" y="2772532"/>
            <a:ext cx="428968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การมีกลยุทธ์ให้นักศึกษาสำเร็จการศึกษาตามเวลาที่กำหนด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18417" y="1980215"/>
            <a:ext cx="178003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(ศูนย์บริการการศึกษา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3576206"/>
            <a:ext cx="428968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การกำหนดให้แต่ละสาขาวิชารับนักศึกษาให้ได้ตามแผนที่เหมาะสม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28030" y="5208419"/>
            <a:ext cx="4297865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การมีแผนอัตรากำลังบุคลากรสายวิชาการที่เหมาะสม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19844" y="4387611"/>
            <a:ext cx="428968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การเปิดโอกาสให้นักเรียนมัธยมปลายลงเรียนออนไลน์สะสมหน่วยกิตก่อนเข้า ม. (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Borderless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721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9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97" y="198798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 ป.เอก 628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การมีนักศึกษาระดับปริญญาเอกในสัดส่วนที่เหมาะสม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76944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19846" y="1904967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สร้างหลักสูตรระดับปริญญา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เอกในสาขา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ที่ยังไม่มี 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โดยเฉพาะสาขาด้านวิทยาศาสตร์</a:t>
            </a:r>
            <a:r>
              <a:rPr lang="th-TH" sz="2200" b="1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สุขภาพ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50346" y="1977335"/>
            <a:ext cx="1357666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 ป.เอก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7014518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Doctorate-to-bachelor’s 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(2.25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67607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67607" y="198209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</a:t>
            </a:r>
          </a:p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85402" y="2775219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การให้นักศึกษาระดับปริญญาเอ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กบางส่วนเรียน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ฟรี โดยมีเงื่อนไขคือต้องมีผลงานวิจัยตีพิมพ์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5402" y="3599288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ทุนการศึกษาระดับ ป.เอก ควรมีสิทธิประโยชน์มากกว่าทุนป.โท และมีระยะเวลาการให้ทุนนานขึ้น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85402" y="4408420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ควรส่งเสริมให้มีการเปิดหลักสูตร ป.เอก/ป.โท นอกเวลาราชการ 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85402" y="5258687"/>
            <a:ext cx="398967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เปิดโอกาส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 นศ.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ป. ตรีที่ต้องการเรียนต่อ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 ป.โท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และที่ลงเรียนรายวิชาระดับ ป.ตรี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ครบแล้ว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สามารถลงเรียนรายวิชา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ระดับป.โท ได้ </a:t>
            </a:r>
            <a:r>
              <a:rPr lang="th-TH" sz="2200" b="1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(หลักสูตรก้าวหน้า)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830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31" y="137557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9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97" y="198798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 ป.เอก 628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การมีนักศึกษาระดับปริญญาเอกในสัดส่วนที่เหมาะสม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50346" y="1977335"/>
            <a:ext cx="1357666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 ป.เอก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7014518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Doctorate-to-bachelor’s 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(2.25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67607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67607" y="198209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 (สำนักวิชาต่าง ๆ/</a:t>
            </a:r>
            <a:r>
              <a:rPr lang="en-US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IA</a:t>
            </a: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19846" y="1972991"/>
            <a:ext cx="3989672" cy="4308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มีการประชาสัมพันธ์หลักสูตรทั้งใน/ต่างประเทศ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70556" y="637798"/>
            <a:ext cx="782188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 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9846" y="3325645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วงเงินเครดิต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ให้อาจารย์ใช้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เครื่องมือวิทยาศาสตร์ที่มีมูลค่าสูง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ฟรี และควรให้ครอบคลุมทุกสาขาวิชา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25179" y="3319688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</a:t>
            </a:r>
            <a:endParaRPr lang="th-TH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(ศูนย์เครื่องมือฯ)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19846" y="2486663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 การปรับหลักสูตรระดับบัณฑิตศึกษา ของ มทส. ที่แจ้งไปยง สกอ. ให้เป็นหลักสูตรนานาชาติทั้งหมด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048" y="4544255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หน่วยงาน/สถานที่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ในการสรรหานักศึกษา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บัณฑิตศึกษา/นักศึกษา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ต่างชาติ เข้ามาเรียนที่มหาวิทยาลัยมากขึ้น 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825179" y="4541928"/>
            <a:ext cx="199616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19846" y="5726815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10. มองหากลุ่มลูกค้าใหม่ที่อยู่นอกประเทศ เช่นประเทศที่กำลังพัฒนา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605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จำนวนนักศึกษาระดับปริญญาเอกที่จบการศึกษา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21347" y="1432714"/>
            <a:ext cx="4542576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8806742" cy="483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Doctorates-awarded-to-academic staff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(6.0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91155" y="1449258"/>
            <a:ext cx="1787087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371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372" y="198798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200" b="1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 ป.เอก ที่สำเร็จการศึกษา 77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00221" y="1977335"/>
            <a:ext cx="1357666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 ป.เอก ที่สำเร็จการศึกษา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21347" y="1971436"/>
            <a:ext cx="454257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มีค่าตอบแทนให้กับ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อาจารย์ที่ปรึกษาที่ทำให้นักศึกษาปริญญาเอกจบการศึกษาก่อนหรือตามเวลา และมีผลงานตีพิมพ์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91155" y="1987834"/>
            <a:ext cx="1772112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noProof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ฝ่ายวิจัยฯ (สถาบันวิจัยและพัฒนา)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21347" y="3137392"/>
            <a:ext cx="4542576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มีระบบสารสนเทศที่ช่วยให้อาจารย์ที่ปรึกษาติดตามนักศึกษาระดับบัณฑิตศึกษาในขั้นตอนต่าง ๆ ตามกำหนดเวลาที่ชัดเจนได้ เช่น การสอบ 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Qualifies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การสอบ 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proposal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การสอบ </a:t>
            </a:r>
            <a:r>
              <a:rPr lang="en-US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defensive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เป็นต้น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21347" y="4651043"/>
            <a:ext cx="4542576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การพัฒนาทักษะ </a:t>
            </a:r>
            <a:r>
              <a:rPr lang="th-TH" sz="2200" b="1" kern="0" dirty="0" err="1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การเขียนบทความภาษาอังกฤษให้กับอาจารย์ นักศึกษาระดับบัณฑิตศึกษา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291154" y="3190075"/>
            <a:ext cx="1787087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 (สำนักวิชาต่าง ๆ + สถานพัฒนาคณาจารย์)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7927" y="5562043"/>
            <a:ext cx="4573496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ลดเวลาในการเรียน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Coursework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ของหลักสูตร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บัณฑิตศึกษา บางหลักสูตร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21936" y="5575462"/>
            <a:ext cx="1717307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 (สำนักวิชาต่าง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มีสัดส่วนนักศึกษาต่างชาติเพิ่มขึ้น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การมีหลักสูตรนานาชาติ ระดับปริญญาตรี กลุ่มสาขาวิชา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ละอย่างน้อย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หลักสูตร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7343702" cy="4838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inter.-to-domestic-</a:t>
            </a:r>
            <a:r>
              <a:rPr lang="en-US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student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17732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17732" y="198209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วิชาต่าง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8798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นศ.ต่างชาติ 1% (138 คน) (กรณีมี นศ.ไทย 15,000 คน)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7733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นศ.ต่างชาติ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2% (300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(กรณีมี นศ.ไทย 15,000 คน)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9846" y="2858334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การมีความร่วมมือ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กับ ม.ใน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ต่างประเทศ 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โดยเริ่ม</a:t>
            </a:r>
            <a:r>
              <a:rPr lang="th-TH" sz="2200" b="1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จาก ม.ใน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อาเซียนก่อน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เพื่อเปิด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โอกาสให้นักศึกษาต่างชาติมาลงเรียนที่ มทส. มากขึ้น 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5230163"/>
            <a:ext cx="3989672" cy="4308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เว็บไซต์เป็น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ภาษาอังกฤษ ทุกหลักสูตร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32708" y="2882103"/>
            <a:ext cx="199616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 (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CIA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25220" y="5219283"/>
            <a:ext cx="199616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20078" y="4024997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มีหลักสูตร ให้นักศึกษาในกลุ่มประเทศอาเซียน มาเรียน เช่นหลักสูตรระยะสั้น หรือการได้รับปริญญาที่สอง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08141" y="5799451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มีที่อยู่อาศัย/สิ่ง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อำนวยความสะดวกที่เอื้อให้นักศึกษาต่างชาติเข้ามาศึกษาที่มหาวิทยาลัย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829669" y="403493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วิชาต่าง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817732" y="5791993"/>
            <a:ext cx="1856219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ฝ่ายการเงินฯ/ฝ่ายกิจการนักศึกษา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3934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มีสัดส่วนนักศึกษาต่างชาติเพิ่มขึ้น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39896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6" y="1985822"/>
            <a:ext cx="39896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ปรับชื่อหลักสูตรบัณฑิตศึกษาทุกหลักสูตรที่เสนอ สกอ. ให้มีคำว่า “นานาชาติ”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7343702" cy="4838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inter.-to-domestic-</a:t>
            </a:r>
            <a:r>
              <a:rPr lang="en-US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student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17732" y="1449258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17732" y="1982095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วิชาการฯ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(สำนัก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วิชาต่าง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87980"/>
            <a:ext cx="1795968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นศ.ต่างชาติ 1% (138 คน) (กรณีมี นศ.ไทย 15,000 คน)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77335"/>
            <a:ext cx="1357666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นศ.ต่างชาติ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2% (300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(กรณีมี นศ.ไทย 15,000 คน)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9846" y="5240252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9. การหาและทำความร่วมมือกับแหล่งทุนการศึกษาในต่างประเทศ และเชิญชวนให้ทุน นศ. มาเรียนที่ มทส.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9846" y="4069401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การส่งเสริมให้อาจารย์ที่ไปประชุมวิชาการในต่างประเทศ เชิญชวน/ประชาสัมพันธ์ให้คนในต่างประเทศมาเรียนต่อที่ มทส.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32708" y="5237329"/>
            <a:ext cx="199616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 (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CIA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200" b="1" kern="0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461650" y="637798"/>
            <a:ext cx="782188" cy="4838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(ต่อ) 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19846" y="2826851"/>
            <a:ext cx="398967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 การสร้างเว็บไซต์ ของสำนักวิชา ให้มีการประชาสัมพันธ์ ผลงาน และ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profile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ความเชี่ยวชาญของอาจารย์แต่ละคน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243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63215" y="5706226"/>
            <a:ext cx="717154" cy="6858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5C988-44BE-4983-B1EB-7CF63BC7DFB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5345">
            <a:off x="10887096" y="3875022"/>
            <a:ext cx="1669392" cy="1981581"/>
          </a:xfrm>
          <a:prstGeom prst="trapezoid">
            <a:avLst>
              <a:gd name="adj" fmla="val 21719"/>
            </a:avLst>
          </a:prstGeom>
          <a:effectLst>
            <a:softEdge rad="317500"/>
          </a:effectLst>
        </p:spPr>
      </p:pic>
      <p:sp>
        <p:nvSpPr>
          <p:cNvPr id="27" name="TextBox 26"/>
          <p:cNvSpPr txBox="1"/>
          <p:nvPr/>
        </p:nvSpPr>
        <p:spPr>
          <a:xfrm>
            <a:off x="6123088" y="6320494"/>
            <a:ext cx="5459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1D1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uranaree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EDE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8E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niversity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D7D7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T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echnology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DEDED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1143" b="28385"/>
          <a:stretch/>
        </p:blipFill>
        <p:spPr>
          <a:xfrm>
            <a:off x="11454766" y="6063797"/>
            <a:ext cx="544202" cy="641286"/>
          </a:xfrm>
          <a:prstGeom prst="rect">
            <a:avLst/>
          </a:prstGeom>
        </p:spPr>
      </p:pic>
      <p:sp>
        <p:nvSpPr>
          <p:cNvPr id="33" name="TextBox 1"/>
          <p:cNvSpPr txBox="1"/>
          <p:nvPr/>
        </p:nvSpPr>
        <p:spPr>
          <a:xfrm>
            <a:off x="90434" y="1740165"/>
            <a:ext cx="3691877" cy="44697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5849" y="1433415"/>
            <a:ext cx="201113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Success Factors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65849" y="1966252"/>
            <a:ext cx="199616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มีสัดส่วนอาจารย์ชาวต่างชาติเพิ่มขึ้น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19846" y="1449258"/>
            <a:ext cx="4337756" cy="43088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ข้อเสนอแนะการดำเนินการ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19845" y="1985822"/>
            <a:ext cx="4464363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มีการสื่อสารประชาสัมพันธ์ความเป็นอยู่ สวัสดิการต่าง ๆ ที่อาจารย์จะได้รับ ให้กลุ่มเป้าหมายต่างชาติทราบ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1" t="14380" b="62478"/>
          <a:stretch/>
        </p:blipFill>
        <p:spPr>
          <a:xfrm>
            <a:off x="0" y="639406"/>
            <a:ext cx="4178432" cy="654668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977338" y="637798"/>
            <a:ext cx="7142534" cy="4838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th-TH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ตัวชี้วัดย่อยที่ </a:t>
            </a:r>
            <a:r>
              <a:rPr lang="th-TH" sz="32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inter.-to-domestic-</a:t>
            </a:r>
            <a:r>
              <a:rPr lang="en-US" sz="3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staff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ratio </a:t>
            </a:r>
            <a:r>
              <a:rPr lang="th-TH" sz="3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(2.5</a:t>
            </a:r>
            <a:r>
              <a:rPr lang="en-US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  <a:r>
              <a:rPr lang="th-TH" sz="3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24655" y="1449258"/>
            <a:ext cx="1855714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u="sng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หน่วยงานที่เกี่ยวข้อง</a:t>
            </a:r>
            <a:endParaRPr lang="th-TH" sz="2200" b="1" u="sng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224655" y="1983759"/>
            <a:ext cx="185571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ฝ่ายทรัพยากรบุคคล</a:t>
            </a:r>
          </a:p>
          <a:p>
            <a:pPr lvl="0" defTabSz="457200">
              <a:defRPr/>
            </a:pPr>
            <a:r>
              <a:rPr kumimoji="0" lang="th-TH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ฝ่ายวิชาการฯ</a:t>
            </a:r>
            <a:r>
              <a:rPr kumimoji="0" lang="th-TH" sz="22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(สน.วิชาต่าง ๆ)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0" y="-18407"/>
            <a:ext cx="10761023" cy="570813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อันดับมหาวิทยาลัยระดับโลก สถานะปัจจุบัน เป้าหมาย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</a:rPr>
              <a:t> และปัจจัยแห่งความสำเร็จ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46" y="1452101"/>
            <a:ext cx="1795969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สถานะปัจจุบัน ปี 59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" y="1987980"/>
            <a:ext cx="1795968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อาจารย์ต่างชาติ 21 คน</a:t>
            </a:r>
            <a:endParaRPr kumimoji="0" lang="th-TH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3596" y="1977335"/>
            <a:ext cx="1357666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อาจารย์ต่างชาติ </a:t>
            </a:r>
            <a:r>
              <a:rPr lang="th-TH" sz="2200" b="1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40 </a:t>
            </a:r>
            <a:r>
              <a:rPr lang="th-TH" sz="22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3892" y="2826079"/>
            <a:ext cx="445534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สรรหาอาจารย์ชาวต่างชาติที่อยู่ในประเทศไทย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/ที่มีครอบครัวคนไทย ที่สนใจมา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ทำงานร่วมกับมหาวิทยาลัย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3891" y="3634081"/>
            <a:ext cx="4455341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สรรหาอาจารย์ต่างชาติ จากประเทศอื่น ๆ ที่นอกเหนือจากกลุ่มประเทศในยุโรป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อเมริกา/ออสเตรเลีย เช่น </a:t>
            </a:r>
            <a:r>
              <a:rPr lang="th-TH" sz="2200" b="1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จากประเทศอินเดีย จีน 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เป็นต้น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13892" y="4818201"/>
            <a:ext cx="445534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พัฒนาระบบการรับสมัครงานที่ได้มาตรฐานเป็นภาษาอังกฤษที่สามารถไปถึงกลุ่มเป้าหมายในต่างประเทศ สามารถเข้ามา</a:t>
            </a:r>
            <a:r>
              <a:rPr lang="th-TH" sz="2200" b="1" kern="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สมัครงานได้</a:t>
            </a:r>
            <a:r>
              <a:rPr lang="th-TH" sz="2200" b="1" kern="0" dirty="0" err="1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ตลอดทั้ง</a:t>
            </a:r>
            <a:r>
              <a:rPr lang="th-TH" sz="2200" b="1" kern="0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00717" y="5994436"/>
            <a:ext cx="4468516" cy="4308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th-TH" sz="2200" b="1" kern="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การมีอาจารย์สอนภาษาจีน/ญี่ปุ่น/อื่น ๆที่เป็น </a:t>
            </a:r>
            <a:r>
              <a:rPr lang="en-US" sz="2200" b="1" kern="0" dirty="0" smtClean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native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5321" y="1455142"/>
            <a:ext cx="1442911" cy="43088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เป้าหมาย ปี 63</a:t>
            </a:r>
            <a:endParaRPr kumimoji="0" lang="th-TH" sz="2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3970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5129</TotalTime>
  <Words>3537</Words>
  <Application>Microsoft Office PowerPoint</Application>
  <PresentationFormat>Widescreen</PresentationFormat>
  <Paragraphs>403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Angsana New</vt:lpstr>
      <vt:lpstr>Arial</vt:lpstr>
      <vt:lpstr>Calibri</vt:lpstr>
      <vt:lpstr>Calibri Light</vt:lpstr>
      <vt:lpstr>Cordia New</vt:lpstr>
      <vt:lpstr>Tahoma</vt:lpstr>
      <vt:lpstr>TH SarabunPSK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Suranaree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การเดินทางในป่าใหญ่ l</dc:creator>
  <cp:lastModifiedBy>การเดินทางในป่าใหญ่ l</cp:lastModifiedBy>
  <cp:revision>171</cp:revision>
  <cp:lastPrinted>2018-12-26T10:25:56Z</cp:lastPrinted>
  <dcterms:created xsi:type="dcterms:W3CDTF">2018-08-24T08:06:47Z</dcterms:created>
  <dcterms:modified xsi:type="dcterms:W3CDTF">2018-12-26T10:25:56Z</dcterms:modified>
</cp:coreProperties>
</file>