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3"/>
  </p:handoutMasterIdLst>
  <p:sldIdLst>
    <p:sldId id="259" r:id="rId3"/>
    <p:sldId id="264" r:id="rId4"/>
    <p:sldId id="273" r:id="rId5"/>
    <p:sldId id="272" r:id="rId6"/>
    <p:sldId id="274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89CA0"/>
    <a:srgbClr val="09AFB3"/>
    <a:srgbClr val="0ACBD0"/>
    <a:srgbClr val="0BDADF"/>
    <a:srgbClr val="19EEF3"/>
    <a:srgbClr val="54EADC"/>
    <a:srgbClr val="1AD8C6"/>
    <a:srgbClr val="09ABA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1632" y="78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92.168.122.44\Share_&#3613;&#3656;&#3634;&#3618;&#3626;&#3634;&#3619;&#3626;&#3609;&#3648;&#3607;&#3624;\0.%20KORAWAN\(2562)%20&#3650;&#3588;&#3619;&#3591;&#3585;&#3634;&#3619;&#3592;&#3633;&#3604;&#3607;&#3635;&#3649;&#3610;&#3610;&#3611;&#3619;&#3632;&#3648;&#3617;&#3636;&#3609;&#3588;&#3640;&#3603;&#3616;&#3634;&#3614;&#3609;&#3624;.%20(&#3629;.&#3610;&#3640;&#3619;&#3607;&#3636;&#3609;)\&#3586;&#3657;&#3629;&#3617;&#3641;&#3621;&#3607;&#3635;&#3585;&#3619;&#3634;&#3615;&#3588;&#3656;&#3634;&#3648;&#3593;&#3621;&#3637;&#3656;&#3618;%20&#3648;&#3626;&#3609;&#3629;&#3585;&#3634;&#3619;&#3648;&#3619;&#3637;&#3618;&#3609;&#3585;&#3634;&#3619;&#3626;&#3629;&#3609;%20-%20n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th-TH"/>
              <a:t>กราฟการประเมินคุณภาพนักศึกษาสหกิจศึกษา</a:t>
            </a:r>
            <a:endParaRPr lang="en-US"/>
          </a:p>
        </c:rich>
      </c:tx>
      <c:layout>
        <c:manualLayout>
          <c:xMode val="edge"/>
          <c:yMode val="edge"/>
          <c:x val="0.28479118220965205"/>
          <c:y val="5.85827222745081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64226663583358"/>
          <c:y val="0.18164610564070133"/>
          <c:w val="0.70853248288294712"/>
          <c:h val="0.58010570351061053"/>
        </c:manualLayout>
      </c:layout>
      <c:lineChart>
        <c:grouping val="standard"/>
        <c:varyColors val="0"/>
        <c:ser>
          <c:idx val="0"/>
          <c:order val="0"/>
          <c:tx>
            <c:strRef>
              <c:f>ความสำคัญ!$B$33</c:f>
              <c:strCache>
                <c:ptCount val="1"/>
                <c:pt idx="0">
                  <c:v>Expectation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ความสำคัญ!$C$32:$I$32</c:f>
              <c:strCache>
                <c:ptCount val="7"/>
                <c:pt idx="0">
                  <c:v> 1 Collaboration, Teamwork and Leadership</c:v>
                </c:pt>
                <c:pt idx="1">
                  <c:v> 2 Career and Learning Skills</c:v>
                </c:pt>
                <c:pt idx="2">
                  <c:v> 3 Critical Thinking and Problem Solving</c:v>
                </c:pt>
                <c:pt idx="3">
                  <c:v> 4 Communication and Negotiation</c:v>
                </c:pt>
                <c:pt idx="4">
                  <c:v> 5 Creativity and Innovation</c:v>
                </c:pt>
                <c:pt idx="5">
                  <c:v>6 Computing, information, and Technology and Media Literacy</c:v>
                </c:pt>
                <c:pt idx="6">
                  <c:v>7 Cross-cultural Understanding</c:v>
                </c:pt>
              </c:strCache>
            </c:strRef>
          </c:cat>
          <c:val>
            <c:numRef>
              <c:f>ความสำคัญ!$C$33:$I$33</c:f>
              <c:numCache>
                <c:formatCode>0.00</c:formatCode>
                <c:ptCount val="7"/>
                <c:pt idx="0">
                  <c:v>4.1866666666666665</c:v>
                </c:pt>
                <c:pt idx="1">
                  <c:v>4.1639999999999997</c:v>
                </c:pt>
                <c:pt idx="2">
                  <c:v>3.9299999999999997</c:v>
                </c:pt>
                <c:pt idx="3">
                  <c:v>3.8450000000000002</c:v>
                </c:pt>
                <c:pt idx="4">
                  <c:v>3.956666666666667</c:v>
                </c:pt>
                <c:pt idx="5">
                  <c:v>4.1280000000000001</c:v>
                </c:pt>
                <c:pt idx="6">
                  <c:v>4.4333333333333336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48-405F-B50F-FF38AD8D7623}"/>
            </c:ext>
          </c:extLst>
        </c:ser>
        <c:ser>
          <c:idx val="1"/>
          <c:order val="1"/>
          <c:tx>
            <c:strRef>
              <c:f>ความสำคัญ!$B$34</c:f>
              <c:strCache>
                <c:ptCount val="1"/>
                <c:pt idx="0">
                  <c:v>Before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ความสำคัญ!$C$32:$I$32</c:f>
              <c:strCache>
                <c:ptCount val="7"/>
                <c:pt idx="0">
                  <c:v> 1 Collaboration, Teamwork and Leadership</c:v>
                </c:pt>
                <c:pt idx="1">
                  <c:v> 2 Career and Learning Skills</c:v>
                </c:pt>
                <c:pt idx="2">
                  <c:v> 3 Critical Thinking and Problem Solving</c:v>
                </c:pt>
                <c:pt idx="3">
                  <c:v> 4 Communication and Negotiation</c:v>
                </c:pt>
                <c:pt idx="4">
                  <c:v> 5 Creativity and Innovation</c:v>
                </c:pt>
                <c:pt idx="5">
                  <c:v>6 Computing, information, and Technology and Media Literacy</c:v>
                </c:pt>
                <c:pt idx="6">
                  <c:v>7 Cross-cultural Understanding</c:v>
                </c:pt>
              </c:strCache>
            </c:strRef>
          </c:cat>
          <c:val>
            <c:numRef>
              <c:f>ความสำคัญ!$C$34:$I$34</c:f>
              <c:numCache>
                <c:formatCode>0.00</c:formatCode>
                <c:ptCount val="7"/>
                <c:pt idx="0">
                  <c:v>3.2550000000000003</c:v>
                </c:pt>
                <c:pt idx="1">
                  <c:v>3.282</c:v>
                </c:pt>
                <c:pt idx="2">
                  <c:v>2.8200000000000003</c:v>
                </c:pt>
                <c:pt idx="3">
                  <c:v>2.8250000000000002</c:v>
                </c:pt>
                <c:pt idx="4">
                  <c:v>2.8466666666666671</c:v>
                </c:pt>
                <c:pt idx="5">
                  <c:v>3.2299999999999995</c:v>
                </c:pt>
                <c:pt idx="6">
                  <c:v>3.8766666666666669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48-405F-B50F-FF38AD8D7623}"/>
            </c:ext>
          </c:extLst>
        </c:ser>
        <c:ser>
          <c:idx val="2"/>
          <c:order val="2"/>
          <c:tx>
            <c:strRef>
              <c:f>ความสำคัญ!$B$35</c:f>
              <c:strCache>
                <c:ptCount val="1"/>
                <c:pt idx="0">
                  <c:v>After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ความสำคัญ!$C$32:$I$32</c:f>
              <c:strCache>
                <c:ptCount val="7"/>
                <c:pt idx="0">
                  <c:v> 1 Collaboration, Teamwork and Leadership</c:v>
                </c:pt>
                <c:pt idx="1">
                  <c:v> 2 Career and Learning Skills</c:v>
                </c:pt>
                <c:pt idx="2">
                  <c:v> 3 Critical Thinking and Problem Solving</c:v>
                </c:pt>
                <c:pt idx="3">
                  <c:v> 4 Communication and Negotiation</c:v>
                </c:pt>
                <c:pt idx="4">
                  <c:v> 5 Creativity and Innovation</c:v>
                </c:pt>
                <c:pt idx="5">
                  <c:v>6 Computing, information, and Technology and Media Literacy</c:v>
                </c:pt>
                <c:pt idx="6">
                  <c:v>7 Cross-cultural Understanding</c:v>
                </c:pt>
              </c:strCache>
            </c:strRef>
          </c:cat>
          <c:val>
            <c:numRef>
              <c:f>ความสำคัญ!$C$35:$I$35</c:f>
              <c:numCache>
                <c:formatCode>0.00</c:formatCode>
                <c:ptCount val="7"/>
                <c:pt idx="0">
                  <c:v>4.1783333333333337</c:v>
                </c:pt>
                <c:pt idx="1">
                  <c:v>4.2240000000000002</c:v>
                </c:pt>
                <c:pt idx="2">
                  <c:v>3.8699999999999997</c:v>
                </c:pt>
                <c:pt idx="3">
                  <c:v>3.6675</c:v>
                </c:pt>
                <c:pt idx="4">
                  <c:v>3.8966666666666665</c:v>
                </c:pt>
                <c:pt idx="5">
                  <c:v>4.1620000000000008</c:v>
                </c:pt>
                <c:pt idx="6">
                  <c:v>4.59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48-405F-B50F-FF38AD8D76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45743952"/>
        <c:axId val="1845754768"/>
      </c:lineChart>
      <c:catAx>
        <c:axId val="184574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en-US" sz="1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Importance</a:t>
                </a:r>
              </a:p>
            </c:rich>
          </c:tx>
          <c:layout>
            <c:manualLayout>
              <c:xMode val="edge"/>
              <c:yMode val="edge"/>
              <c:x val="0.87718686586820738"/>
              <c:y val="0.727280642820671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754768"/>
        <c:crosses val="autoZero"/>
        <c:auto val="1"/>
        <c:lblAlgn val="ctr"/>
        <c:lblOffset val="100"/>
        <c:tickMarkSkip val="1"/>
        <c:noMultiLvlLbl val="0"/>
      </c:catAx>
      <c:valAx>
        <c:axId val="1845754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en-US" sz="160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4.9937571482160228E-2"/>
              <c:y val="0.131645481174921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743952"/>
        <c:crosses val="autoZero"/>
        <c:crossBetween val="between"/>
        <c:majorUnit val="0.5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B7A63-2769-4DA2-BFF5-6FB2923D0B96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16F5-3412-4D5D-BACA-BB908E674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0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28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894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222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85F2E-F256-44FC-BFE5-39321141062A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24B-938C-4A1D-876D-360DFA53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37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FD805-9A45-4E78-8EBB-90FBF26D71D6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F61E-A072-43F5-96EF-F6147B58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9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5B609-CF83-42C3-BAAB-D8074E88199E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1C8A-7FF6-4CAF-908D-2884CAB85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97FD-09B8-4A2A-8BB6-B45D02C78F62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8CDC-900C-4373-8CDF-304F4A93D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D51F-FAFE-4AC1-AD43-ECAD18583AB5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27F29-C54A-47C2-8437-3A79095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9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0ADC-B1A1-456B-B52C-987F3E5B1DF2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229B-D26C-4465-9DB0-4C261C329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308B-9EC1-4F2C-B2BB-6046FBEA9677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5F31-3148-4921-B69E-D4C0A72C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8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D7657-8943-446C-9888-092CB4A7BA9F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2C08-893B-4DB6-B83E-0C474DDB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8938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F844-289E-4B45-B674-4FB8DCBC4FC8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17771-8873-492F-A221-8A40019C0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69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503B6-940B-47BC-9DA2-A86339E4430F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3FC59-FC94-4F4B-B687-EA55ED01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78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FA3B-0A9E-419C-8C59-278FA85B65DF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D151-2DBC-4CAE-AF59-1027A9F38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725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76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39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87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334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840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486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CFD4-7B7B-47D4-B4AF-E67BC02215C6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59E5A-4925-4C29-BBF7-671BA02136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343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FDFC53-993F-45F5-AB6A-6CE1B4ABEB1F}" type="datetimeFigureOut">
              <a:rPr lang="en-US"/>
              <a:pPr>
                <a:defRPr/>
              </a:pPr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4AD52A-2E03-4630-9544-D825B35C2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" t="294" b="1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1342" y="215901"/>
            <a:ext cx="8701314" cy="21082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" t="294" b="1"/>
          <a:stretch/>
        </p:blipFill>
        <p:spPr>
          <a:xfrm>
            <a:off x="-1799" y="0"/>
            <a:ext cx="9143999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28" y="108644"/>
            <a:ext cx="1841500" cy="128712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3598" y="1691594"/>
            <a:ext cx="9105901" cy="289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รายงานผลการดำเนินงานการสร้างบัณฑิตออกสู่ตลาดแรงงาน</a:t>
            </a:r>
          </a:p>
          <a:p>
            <a:pPr algn="ctr"/>
            <a:r>
              <a:rPr lang="th-TH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 อุปสรรคและความเสี่ยง ข้อสังเกต/ข้อเสนอแนะ</a:t>
            </a:r>
          </a:p>
          <a:p>
            <a:pPr algn="ctr"/>
            <a:r>
              <a:rPr lang="th-TH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ของสถานประกอบการในการออกสหกิจศึกษาของนักศึกษา</a:t>
            </a: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56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816" y="375505"/>
            <a:ext cx="8531524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ประเมินระดับปัญหาที่สถานประกอบการพบการดำเนินงานสหกิจศึกษา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7091"/>
            <a:ext cx="2199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/>
            </a:r>
            <a:b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</a:b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1721"/>
              </p:ext>
            </p:extLst>
          </p:nvPr>
        </p:nvGraphicFramePr>
        <p:xfrm>
          <a:off x="1192943" y="1277654"/>
          <a:ext cx="6691600" cy="4212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3783">
                  <a:extLst>
                    <a:ext uri="{9D8B030D-6E8A-4147-A177-3AD203B41FA5}">
                      <a16:colId xmlns:a16="http://schemas.microsoft.com/office/drawing/2014/main" val="2962163131"/>
                    </a:ext>
                  </a:extLst>
                </a:gridCol>
                <a:gridCol w="1064335">
                  <a:extLst>
                    <a:ext uri="{9D8B030D-6E8A-4147-A177-3AD203B41FA5}">
                      <a16:colId xmlns:a16="http://schemas.microsoft.com/office/drawing/2014/main" val="556297190"/>
                    </a:ext>
                  </a:extLst>
                </a:gridCol>
                <a:gridCol w="953482">
                  <a:extLst>
                    <a:ext uri="{9D8B030D-6E8A-4147-A177-3AD203B41FA5}">
                      <a16:colId xmlns:a16="http://schemas.microsoft.com/office/drawing/2014/main" val="204835806"/>
                    </a:ext>
                  </a:extLst>
                </a:gridCol>
              </a:tblGrid>
              <a:tr h="897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ปัญหาที่สถานประกอบการหรือท่านพบในช่วงที่ผ่านมา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ค่าเฉลี่ย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S.D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598814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ไม่มีงบประมาณในการประชาสัมพันธ์เพื่อรับนักศึกษาสหกิจศึกษา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2.52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1.12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69737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ไม่มีงบประมาณสำหรับจ่ายค่าตอบแทนนักศึกษาสหกิจศึกษา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2.59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1.39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25254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ไม่มีนโยบายจ่ายค่าตอบแทนและสวัสดิการแก่นักศึกษา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2.45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1.47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451058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ไม่มีสวัสดิการที่เหมาะสมจัดให้กับนักศึกษา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2.46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1.29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26437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ข้อจำกัดด้านเวลาในการดูแลและพัฒนานักศึกษา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2.55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1.11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35593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การจัดหาพนักงานพี่เลี้ยงมากำกับดูแลการปฏิบัติงานของนักศึกษา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2.36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1.03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843262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ไม่ได้รับการจัดสรรนักศึกษาสหกิจศึกษาตามจำนวนที่ต้องการ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2.17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0.98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11481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การได้รับข้อมูลในการปฏิบัติสหกิจศึกษาไม่เพียงพอ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2.31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0.98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428423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นักศึกษามีทักษะที่ไม่เพียงพอต่อการปฏิบัติงาน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2.30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0.95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938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2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150" y="1719022"/>
            <a:ext cx="8065700" cy="971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9" name="Rectangle 8"/>
          <p:cNvSpPr/>
          <p:nvPr/>
        </p:nvSpPr>
        <p:spPr>
          <a:xfrm>
            <a:off x="874060" y="2561361"/>
            <a:ext cx="7934058" cy="1548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เพื่อศึกษาคุณภาพนักศึกษาสหกิจศึกษา และกระบวนการสหก</a:t>
            </a:r>
            <a:r>
              <a:rPr lang="th-TH" sz="4000" b="1" dirty="0" err="1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ิจ</a:t>
            </a:r>
            <a:r>
              <a:rPr lang="th-TH" sz="4000" b="1" dirty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 มหาวิทยาลัยเทคโนโลยี</a:t>
            </a:r>
            <a:r>
              <a:rPr lang="th-TH" sz="4000" b="1" dirty="0" err="1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สุร</a:t>
            </a:r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นารี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7507" y="4310538"/>
            <a:ext cx="7934058" cy="2215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sz="4000" b="1" dirty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คือ สถานประกอบการ/หน่วยงานที่รับนักศึกษาสหกิจศึกษาที่รับนักศึกษาประจำปีการศึกษา </a:t>
            </a:r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2560-2561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9150" y="3759751"/>
            <a:ext cx="8065700" cy="971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กลุ่มตัวอย่าง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70329" y="601236"/>
            <a:ext cx="9314329" cy="971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สำรวจความคิดเห็นของพนักงานที่ปรึกษาต่อคุณภาพนักศึกษา มทส.</a:t>
            </a:r>
            <a:endParaRPr lang="th-TH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01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292" y="289238"/>
            <a:ext cx="7934058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สรุปผลคุณภาพนักศึกษาสหกิจศึกษา มทส.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81292" y="1151871"/>
          <a:ext cx="8019243" cy="4994811"/>
        </p:xfrm>
        <a:graphic>
          <a:graphicData uri="http://schemas.openxmlformats.org/drawingml/2006/table">
            <a:tbl>
              <a:tblPr firstRow="1" firstCol="1" bandRow="1"/>
              <a:tblGrid>
                <a:gridCol w="1116836">
                  <a:extLst>
                    <a:ext uri="{9D8B030D-6E8A-4147-A177-3AD203B41FA5}">
                      <a16:colId xmlns:a16="http://schemas.microsoft.com/office/drawing/2014/main" val="2928668633"/>
                    </a:ext>
                  </a:extLst>
                </a:gridCol>
                <a:gridCol w="3535985">
                  <a:extLst>
                    <a:ext uri="{9D8B030D-6E8A-4147-A177-3AD203B41FA5}">
                      <a16:colId xmlns:a16="http://schemas.microsoft.com/office/drawing/2014/main" val="4168740915"/>
                    </a:ext>
                  </a:extLst>
                </a:gridCol>
                <a:gridCol w="1120814">
                  <a:extLst>
                    <a:ext uri="{9D8B030D-6E8A-4147-A177-3AD203B41FA5}">
                      <a16:colId xmlns:a16="http://schemas.microsoft.com/office/drawing/2014/main" val="3359393860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451653213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317071836"/>
                    </a:ext>
                  </a:extLst>
                </a:gridCol>
              </a:tblGrid>
              <a:tr h="364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เกณฑ์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คำอธิบายคุณภาพ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ระดับความคาดหวังของบริษัทต่อนักศึกษา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Expectation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ระดับความสามารถของนักศึกษา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626634"/>
                  </a:ext>
                </a:extLst>
              </a:tr>
              <a:tr h="876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แรกเข้าสหกิจ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Before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หลังจบสหกิจ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After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04126"/>
                  </a:ext>
                </a:extLst>
              </a:tr>
              <a:tr h="296248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การ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คิดอย่างริเริ่มสร้างสรรค์ และนวัตกรรม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Creativity and Innovation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18717"/>
                  </a:ext>
                </a:extLst>
              </a:tr>
              <a:tr h="273462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 สามารถเรียนรู้สิ่งใหม่ ๆ ได้อย่างรวดเร็วและ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ต่อเนื่อง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311174"/>
                  </a:ext>
                </a:extLst>
              </a:tr>
              <a:tr h="273462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สามารถนำเสนอแนวคิดใหม่ ๆ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ที่น่าสนใจ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และสร้างคุณค่า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ต่อการนำไปใช้งาน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9468"/>
                  </a:ext>
                </a:extLst>
              </a:tr>
              <a:tr h="466837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สามารถแปรรูปหลักการหรือแนวคิดให้ออกมาเป็นกระบวนการ หรือผลิตภัณฑ์ หรือบริการที่สร้างคุณค่าและน่าสนใจ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2.72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033788"/>
                  </a:ext>
                </a:extLst>
              </a:tr>
              <a:tr h="273462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การคิดอย่างมีวิจารณญาณ และการแก้ปัญหา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Critical Thinking and Problem Solving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171911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สามารถคิดและวางแผนงานที่รับผิดชอบอย่างเป็นระบบได้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208812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สามารถกลั่นกรอง ค้นหาสาเหตุปัญหา และประเมินทางเลือกต่องานที่รับผิดชอบได้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34779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สามารถตัดสินใจต่อสถานการณ์ในงานที่รับผิดชอบได้อย่างสมเหตุสมผล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589032"/>
                  </a:ext>
                </a:extLst>
              </a:tr>
              <a:tr h="283612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การสื่อสาร และการเจรจาต่อรอง (</a:t>
                      </a:r>
                      <a:r>
                        <a:rPr lang="en-GB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Communication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n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and Negotiation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43314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สามารถสื่อสารภาษาไทยได้อย่างมีลำดับขั้นตอน ตรงประเด็น และเข้าใจได้ง่าย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363187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สามารถพูดสื่อสารภาษาอังกฤษได้อย่างมีลำดับขั้นตอน ตรงประเด็น และเข้าใจได้ง่าย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2.64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901853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สามารถเขียนสื่อสารภาษาอังกฤษได้อย่างตรงประเด็นและได้ใจความ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สำคัญ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2.65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3.43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517761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สามารถเจรจาต่อรองในสถานการณ์ที่เกี่ยวข้องกับงานที่ได้รับมอบหมายได้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3.74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4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" y="506202"/>
          <a:ext cx="9144000" cy="5879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8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C7A59-66FB-4F1A-9CD1-9FFF2429703E}" type="slidenum">
              <a:rPr kumimoji="0" lang="en-US" sz="45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Center for Cooperative Education and Career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292" y="289238"/>
            <a:ext cx="7934058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สรุปผลคุณภาพนักศึกษาสหกิจศึกษา มทส.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81292" y="1151871"/>
          <a:ext cx="8019243" cy="4994811"/>
        </p:xfrm>
        <a:graphic>
          <a:graphicData uri="http://schemas.openxmlformats.org/drawingml/2006/table">
            <a:tbl>
              <a:tblPr firstRow="1" firstCol="1" bandRow="1"/>
              <a:tblGrid>
                <a:gridCol w="1116836">
                  <a:extLst>
                    <a:ext uri="{9D8B030D-6E8A-4147-A177-3AD203B41FA5}">
                      <a16:colId xmlns:a16="http://schemas.microsoft.com/office/drawing/2014/main" val="2928668633"/>
                    </a:ext>
                  </a:extLst>
                </a:gridCol>
                <a:gridCol w="3535985">
                  <a:extLst>
                    <a:ext uri="{9D8B030D-6E8A-4147-A177-3AD203B41FA5}">
                      <a16:colId xmlns:a16="http://schemas.microsoft.com/office/drawing/2014/main" val="4168740915"/>
                    </a:ext>
                  </a:extLst>
                </a:gridCol>
                <a:gridCol w="1120814">
                  <a:extLst>
                    <a:ext uri="{9D8B030D-6E8A-4147-A177-3AD203B41FA5}">
                      <a16:colId xmlns:a16="http://schemas.microsoft.com/office/drawing/2014/main" val="3359393860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451653213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317071836"/>
                    </a:ext>
                  </a:extLst>
                </a:gridCol>
              </a:tblGrid>
              <a:tr h="364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เกณฑ์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คำอธิบายคุณภาพ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ระดับความคาดหวังของบริษัทต่อนักศึกษา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Expectation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ระดับความสามารถของนักศึกษา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626634"/>
                  </a:ext>
                </a:extLst>
              </a:tr>
              <a:tr h="876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แรกเข้าสหกิจ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Before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หลังจบสหกิจ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After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904126"/>
                  </a:ext>
                </a:extLst>
              </a:tr>
              <a:tr h="296248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การ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คิดอย่างริเริ่มสร้างสรรค์ และนวัตกรรม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Creativity and Innovation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18717"/>
                  </a:ext>
                </a:extLst>
              </a:tr>
              <a:tr h="273462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 สามารถเรียนรู้สิ่งใหม่ ๆ ได้อย่างรวดเร็วและ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ต่อเนื่อง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311174"/>
                  </a:ext>
                </a:extLst>
              </a:tr>
              <a:tr h="273462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สามารถนำเสนอแนวคิดใหม่ ๆ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ที่น่าสนใจ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และสร้างคุณค่า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ต่อการนำไปใช้งาน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9468"/>
                  </a:ext>
                </a:extLst>
              </a:tr>
              <a:tr h="466837"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สามารถแปรรูปหลักการหรือแนวคิดให้ออกมาเป็นกระบวนการ หรือผลิตภัณฑ์ หรือบริการที่สร้างคุณค่าและน่าสนใจ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2.72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033788"/>
                  </a:ext>
                </a:extLst>
              </a:tr>
              <a:tr h="273462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การคิดอย่างมีวิจารณญาณ และการแก้ปัญหา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Critical Thinking and Problem Solving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171911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สามารถคิดและวางแผนงานที่รับผิดชอบอย่างเป็นระบบได้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208812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สามารถกลั่นกรอง ค้นหาสาเหตุปัญหา และประเมินทางเลือกต่องานที่รับผิดชอบได้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34779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สามารถตัดสินใจต่อสถานการณ์ในงานที่รับผิดชอบได้อย่างสมเหตุสมผล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2.82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589032"/>
                  </a:ext>
                </a:extLst>
              </a:tr>
              <a:tr h="283612">
                <a:tc grid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การสื่อสาร และการเจรจาต่อรอง (</a:t>
                      </a:r>
                      <a:r>
                        <a:rPr lang="en-GB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Communication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n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and Negotiation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43314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สามารถสื่อสารภาษาไทยได้อย่างมีลำดับขั้นตอน ตรงประเด็น และเข้าใจได้ง่าย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363187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สามารถพูดสื่อสารภาษาอังกฤษได้อย่างมีลำดับขั้นตอน ตรงประเด็น และเข้าใจได้ง่าย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2.64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3.38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901853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สามารถเขียนสื่อสารภาษาอังกฤษได้อย่างตรงประเด็นและได้ใจความ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สำคัญ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2.65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3.43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517761"/>
                  </a:ext>
                </a:extLst>
              </a:tr>
              <a:tr h="2695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สามารถเจรจาต่อรองในสถานการณ์ที่เกี่ยวข้องกับงานที่ได้รับมอบหมายได้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3.83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3.74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4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3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292" y="289238"/>
            <a:ext cx="7934058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สรุปผลคุณภาพนักศึกษาสหกิจศึกษา มทส.(ต่อ)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43312"/>
              </p:ext>
            </p:extLst>
          </p:nvPr>
        </p:nvGraphicFramePr>
        <p:xfrm>
          <a:off x="628650" y="2350637"/>
          <a:ext cx="8019242" cy="3610215"/>
        </p:xfrm>
        <a:graphic>
          <a:graphicData uri="http://schemas.openxmlformats.org/drawingml/2006/table">
            <a:tbl>
              <a:tblPr firstRow="1" firstCol="1" bandRow="1"/>
              <a:tblGrid>
                <a:gridCol w="4642090">
                  <a:extLst>
                    <a:ext uri="{9D8B030D-6E8A-4147-A177-3AD203B41FA5}">
                      <a16:colId xmlns:a16="http://schemas.microsoft.com/office/drawing/2014/main" val="1453663259"/>
                    </a:ext>
                  </a:extLst>
                </a:gridCol>
                <a:gridCol w="1130060">
                  <a:extLst>
                    <a:ext uri="{9D8B030D-6E8A-4147-A177-3AD203B41FA5}">
                      <a16:colId xmlns:a16="http://schemas.microsoft.com/office/drawing/2014/main" val="3794857422"/>
                    </a:ext>
                  </a:extLst>
                </a:gridCol>
                <a:gridCol w="1027325">
                  <a:extLst>
                    <a:ext uri="{9D8B030D-6E8A-4147-A177-3AD203B41FA5}">
                      <a16:colId xmlns:a16="http://schemas.microsoft.com/office/drawing/2014/main" val="2183801826"/>
                    </a:ext>
                  </a:extLst>
                </a:gridCol>
                <a:gridCol w="1219767">
                  <a:extLst>
                    <a:ext uri="{9D8B030D-6E8A-4147-A177-3AD203B41FA5}">
                      <a16:colId xmlns:a16="http://schemas.microsoft.com/office/drawing/2014/main" val="216885289"/>
                    </a:ext>
                  </a:extLst>
                </a:gridCol>
              </a:tblGrid>
              <a:tr h="243231">
                <a:tc grid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 ความร่วมมือ การทำงานเป็นทีม และภาวะผู้นำ (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Collaboration, Teamwork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 and Leadership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243728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สามารถปรับตัวและวางบทบาทตนเองกับเพื่อนร่วมงานระดับต่าง ๆ ในองค์กรได้เหมาะสม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39369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เคารพในบทบาทและความคิดเห็นที่หลากหลายและแตกต่างของผู้อื่น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3.43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793789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สามารถจูงใจให้ผู้อื่นร่วมมือทำงานจนบรรลุผลสำเร็จได้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2.94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912467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มีความมั่นใจในตนเอง กล้าซักถาม แสดงความคิดเห็นในกรอบงานและบทบาทของตนเอง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971572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.5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สามารถควบคุมอารส   มณ์และแสดงออกได้เหมาะสมตามสถานภาพและบทบาทของตน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3.37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738336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.6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มีความมุ่งมั่น อดทน และรับผิดชอบต่อทำงานที่ได้รับมอบหมายให้สำเร็จ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4.34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3.43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070284"/>
                  </a:ext>
                </a:extLst>
              </a:tr>
              <a:tr h="253606">
                <a:tc grid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 การคำนวณ ประมวลผลข้อมูล การรู้เท่าทันสื่อและเทคโนโลยี (</a:t>
                      </a:r>
                      <a:r>
                        <a:rPr lang="en-GB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Computing, information, 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and Technology and </a:t>
                      </a:r>
                      <a:r>
                        <a:rPr lang="en-GB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Media 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Literacy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621344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สามารถคำนวณหรือประมวลผลเพื่อแก้ปัญหาได้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164422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สามารถใช้ประโยชน์จากคอมพิวเตอร์ หรือเทคโนโลยีสารสนเทศอื่น ๆ ช่วยในการทำงานได้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3.44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196894"/>
                  </a:ext>
                </a:extLst>
              </a:tr>
              <a:tr h="462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ใช้เครื่องมือหรือเทคโนโลยีสมัยใหม่ได้เหมาะสมและหลากหลายในการวางแผนหรือการวิเคราะห์ข้อมูล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746108"/>
                  </a:ext>
                </a:extLst>
              </a:tr>
              <a:tr h="23147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สามารถเลือกแหล่งข้อมูลหรือสารสนเทศที่มีความน่าเชื่อถือในการค้นคว้าและทำงานได้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24925"/>
                  </a:ext>
                </a:extLst>
              </a:tr>
              <a:tr h="567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สามารถตัดสินใจได้อย่างมีประสิทธิภาพภายใต้สถานการณ์ของข้อมูลและสนเทศที่มีอยู่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cs typeface="Angsana New" panose="02020603050405020304" pitchFamily="18" charset="-34"/>
                        </a:rPr>
                        <a:t>3.98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19075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56631"/>
              </p:ext>
            </p:extLst>
          </p:nvPr>
        </p:nvGraphicFramePr>
        <p:xfrm>
          <a:off x="628650" y="1105053"/>
          <a:ext cx="8019243" cy="1240724"/>
        </p:xfrm>
        <a:graphic>
          <a:graphicData uri="http://schemas.openxmlformats.org/drawingml/2006/table">
            <a:tbl>
              <a:tblPr firstRow="1" firstCol="1" bandRow="1"/>
              <a:tblGrid>
                <a:gridCol w="1116836">
                  <a:extLst>
                    <a:ext uri="{9D8B030D-6E8A-4147-A177-3AD203B41FA5}">
                      <a16:colId xmlns:a16="http://schemas.microsoft.com/office/drawing/2014/main" val="2211002735"/>
                    </a:ext>
                  </a:extLst>
                </a:gridCol>
                <a:gridCol w="3535985">
                  <a:extLst>
                    <a:ext uri="{9D8B030D-6E8A-4147-A177-3AD203B41FA5}">
                      <a16:colId xmlns:a16="http://schemas.microsoft.com/office/drawing/2014/main" val="394654372"/>
                    </a:ext>
                  </a:extLst>
                </a:gridCol>
                <a:gridCol w="1120814">
                  <a:extLst>
                    <a:ext uri="{9D8B030D-6E8A-4147-A177-3AD203B41FA5}">
                      <a16:colId xmlns:a16="http://schemas.microsoft.com/office/drawing/2014/main" val="3976377939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501721250"/>
                    </a:ext>
                  </a:extLst>
                </a:gridCol>
                <a:gridCol w="1122804">
                  <a:extLst>
                    <a:ext uri="{9D8B030D-6E8A-4147-A177-3AD203B41FA5}">
                      <a16:colId xmlns:a16="http://schemas.microsoft.com/office/drawing/2014/main" val="291728056"/>
                    </a:ext>
                  </a:extLst>
                </a:gridCol>
              </a:tblGrid>
              <a:tr h="364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เกณฑ์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คำอธิบายคุณภาพ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ระดับความคาดหวังของบริษัทต่อนักศึกษา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Expectation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ระดับความสามารถของนักศึกษา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47618"/>
                  </a:ext>
                </a:extLst>
              </a:tr>
              <a:tr h="876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แรกเข้าสหกิจ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Before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หลังจบสหกิจ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After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3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5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292" y="289238"/>
            <a:ext cx="7934058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สรุปผลคุณภาพนักศึกษาสหกิจศึกษา มทส.(ต่อ)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30787"/>
              </p:ext>
            </p:extLst>
          </p:nvPr>
        </p:nvGraphicFramePr>
        <p:xfrm>
          <a:off x="628650" y="1105053"/>
          <a:ext cx="8019243" cy="1240724"/>
        </p:xfrm>
        <a:graphic>
          <a:graphicData uri="http://schemas.openxmlformats.org/drawingml/2006/table">
            <a:tbl>
              <a:tblPr firstRow="1" firstCol="1" bandRow="1"/>
              <a:tblGrid>
                <a:gridCol w="1116836">
                  <a:extLst>
                    <a:ext uri="{9D8B030D-6E8A-4147-A177-3AD203B41FA5}">
                      <a16:colId xmlns:a16="http://schemas.microsoft.com/office/drawing/2014/main" val="2211002735"/>
                    </a:ext>
                  </a:extLst>
                </a:gridCol>
                <a:gridCol w="3535985">
                  <a:extLst>
                    <a:ext uri="{9D8B030D-6E8A-4147-A177-3AD203B41FA5}">
                      <a16:colId xmlns:a16="http://schemas.microsoft.com/office/drawing/2014/main" val="394654372"/>
                    </a:ext>
                  </a:extLst>
                </a:gridCol>
                <a:gridCol w="1120814">
                  <a:extLst>
                    <a:ext uri="{9D8B030D-6E8A-4147-A177-3AD203B41FA5}">
                      <a16:colId xmlns:a16="http://schemas.microsoft.com/office/drawing/2014/main" val="3976377939"/>
                    </a:ext>
                  </a:extLst>
                </a:gridCol>
                <a:gridCol w="990553">
                  <a:extLst>
                    <a:ext uri="{9D8B030D-6E8A-4147-A177-3AD203B41FA5}">
                      <a16:colId xmlns:a16="http://schemas.microsoft.com/office/drawing/2014/main" val="2501721250"/>
                    </a:ext>
                  </a:extLst>
                </a:gridCol>
                <a:gridCol w="1255055">
                  <a:extLst>
                    <a:ext uri="{9D8B030D-6E8A-4147-A177-3AD203B41FA5}">
                      <a16:colId xmlns:a16="http://schemas.microsoft.com/office/drawing/2014/main" val="291728056"/>
                    </a:ext>
                  </a:extLst>
                </a:gridCol>
              </a:tblGrid>
              <a:tr h="3646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เกณฑ์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คำอธิบายคุณภาพ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ระดับความคาดหวังของบริษัทต่อนักศึกษา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Expectation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ระดับความสามารถของนักศึกษา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47618"/>
                  </a:ext>
                </a:extLst>
              </a:tr>
              <a:tr h="876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แรกเข้าสหกิจ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Before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หลังจบสหกิจ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After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2816" marR="528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3938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781213"/>
              </p:ext>
            </p:extLst>
          </p:nvPr>
        </p:nvGraphicFramePr>
        <p:xfrm>
          <a:off x="628650" y="2345968"/>
          <a:ext cx="8019242" cy="3814403"/>
        </p:xfrm>
        <a:graphic>
          <a:graphicData uri="http://schemas.openxmlformats.org/drawingml/2006/table">
            <a:tbl>
              <a:tblPr firstRow="1" firstCol="1" bandRow="1"/>
              <a:tblGrid>
                <a:gridCol w="4633463">
                  <a:extLst>
                    <a:ext uri="{9D8B030D-6E8A-4147-A177-3AD203B41FA5}">
                      <a16:colId xmlns:a16="http://schemas.microsoft.com/office/drawing/2014/main" val="2080602378"/>
                    </a:ext>
                  </a:extLst>
                </a:gridCol>
                <a:gridCol w="1138687">
                  <a:extLst>
                    <a:ext uri="{9D8B030D-6E8A-4147-A177-3AD203B41FA5}">
                      <a16:colId xmlns:a16="http://schemas.microsoft.com/office/drawing/2014/main" val="912152222"/>
                    </a:ext>
                  </a:extLst>
                </a:gridCol>
                <a:gridCol w="1027325">
                  <a:extLst>
                    <a:ext uri="{9D8B030D-6E8A-4147-A177-3AD203B41FA5}">
                      <a16:colId xmlns:a16="http://schemas.microsoft.com/office/drawing/2014/main" val="4134825678"/>
                    </a:ext>
                  </a:extLst>
                </a:gridCol>
                <a:gridCol w="1219767">
                  <a:extLst>
                    <a:ext uri="{9D8B030D-6E8A-4147-A177-3AD203B41FA5}">
                      <a16:colId xmlns:a16="http://schemas.microsoft.com/office/drawing/2014/main" val="459021896"/>
                    </a:ext>
                  </a:extLst>
                </a:gridCol>
              </a:tblGrid>
              <a:tr h="257764">
                <a:tc grid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 ทักษะทางอาชีพและการเรียนรู้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Career and Learning Skills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652021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มีความชำนาญในการเลือกและใช้อุปกรณ์หรือเครื่องมือพื้นฐานที่เกี่ยวข้องกับงาน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2.98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68883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มีความชำนาญในการเลือกและใช้ซอฟต์แวร์พื้นฐานที่เกี่ยวข้องกับงาน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554795"/>
                  </a:ext>
                </a:extLst>
              </a:tr>
              <a:tr h="424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มีความสามารถเรียนรู้การใช้อุปกรณ์ เครื่องมือ ซอฟต์แวร์ หรือเทคโนโลยีใหม่ ๆ เพื่อการทำงานได้อย่างรวดเร็ว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3.13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44492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4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สามารถประยุกต์ความรู้ที่เรียนมาเข้ากับการแก้ปัญหาของงานที่รับผิดชอบได้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3.05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485646"/>
                  </a:ext>
                </a:extLst>
              </a:tr>
              <a:tr h="235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5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สามารถเรียนรู้และปรับตัวเข้ากับการทำงานที่หลากหลายหน้าที่ได้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04056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สามารถทำงานให้บรรลุผลตามกรอบแผนงานที่กำหนดไว้ได้อย่างมีประสิทธิภาพ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84133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7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สามารถปรับตัวเข้ากับสภาวะการทำงานหนัก และความกดดันในการทำงานได้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4.08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3.23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438001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8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H SarabunPSK" panose="020B0500040200020003" pitchFamily="34" charset="-34"/>
                        </a:rPr>
                        <a:t>มีทัศนคติที่ดีต่อการทำงาน เพื่อนร่วมงาน และสภาพแวดล้อมของที่ทำงาน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4.30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3.54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4.42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063762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9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มีความเต็มใจในการให้บริการในงานที่รับผิดชอบ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4.34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4.50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072091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6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10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สามารถปฏิบัติตามกฎ ระเบียบ และนโยบายในการทำงาน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4.42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3.76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4.53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712753"/>
                  </a:ext>
                </a:extLst>
              </a:tr>
              <a:tr h="240458">
                <a:tc grid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7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 การเข้าใจความแตกต่างทางวัฒนธรรม กระบวนการคิดข้ามวัฒนธรรม (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Cross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-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cultural Understanding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361582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7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1</a:t>
                      </a:r>
                      <a:r>
                        <a:rPr lang="th-TH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สามารถวางตัวเข้ากับเพื่อนร่วมงานที่มีความแตกต่างหลากหลายได้อย่างเหมาะสม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4.33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3.69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4.53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246598"/>
                  </a:ext>
                </a:extLst>
              </a:tr>
              <a:tr h="212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7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.</a:t>
                      </a:r>
                      <a:r>
                        <a:rPr lang="en-US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2</a:t>
                      </a:r>
                      <a:r>
                        <a:rPr lang="th-TH" sz="14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 </a:t>
                      </a:r>
                      <a:r>
                        <a:rPr lang="th-TH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มีสัมมาคารวะ อ่อนน้อมถ่อมตน และรู้จักกาลเทศะ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4.50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4.61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255566"/>
                  </a:ext>
                </a:extLst>
              </a:tr>
              <a:tr h="519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7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UPC" panose="020B0304020202020204" pitchFamily="34" charset="-34"/>
                        </a:rPr>
                        <a:t>3</a:t>
                      </a:r>
                      <a:r>
                        <a:rPr lang="th-TH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มีมนุษยสัมพันธ์ดี ให้เกียรติผู้อื่น และเป็นที่รักใคร่ของเพื่อนร่วมงาน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4.47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SimSun" panose="02010600030101010101" pitchFamily="2" charset="-122"/>
                          <a:cs typeface="CordiaUPC" panose="020B0304020202020204" pitchFamily="34" charset="-34"/>
                        </a:rPr>
                        <a:t>3.97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cs typeface="Angsana New" panose="02020603050405020304" pitchFamily="18" charset="-34"/>
                        </a:rPr>
                        <a:t>4.63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Angsana New" panose="02020603050405020304" pitchFamily="18" charset="-34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57377" marR="57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56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9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816" y="375505"/>
            <a:ext cx="8531524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อันดับความสำคัญของทักษะที่สถานประกอบการต้องการ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54327"/>
              </p:ext>
            </p:extLst>
          </p:nvPr>
        </p:nvGraphicFramePr>
        <p:xfrm>
          <a:off x="907165" y="1238139"/>
          <a:ext cx="7175786" cy="3716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719">
                  <a:extLst>
                    <a:ext uri="{9D8B030D-6E8A-4147-A177-3AD203B41FA5}">
                      <a16:colId xmlns:a16="http://schemas.microsoft.com/office/drawing/2014/main" val="1399469671"/>
                    </a:ext>
                  </a:extLst>
                </a:gridCol>
                <a:gridCol w="681480">
                  <a:extLst>
                    <a:ext uri="{9D8B030D-6E8A-4147-A177-3AD203B41FA5}">
                      <a16:colId xmlns:a16="http://schemas.microsoft.com/office/drawing/2014/main" val="3907666461"/>
                    </a:ext>
                  </a:extLst>
                </a:gridCol>
                <a:gridCol w="693833">
                  <a:extLst>
                    <a:ext uri="{9D8B030D-6E8A-4147-A177-3AD203B41FA5}">
                      <a16:colId xmlns:a16="http://schemas.microsoft.com/office/drawing/2014/main" val="2162779265"/>
                    </a:ext>
                  </a:extLst>
                </a:gridCol>
                <a:gridCol w="667754">
                  <a:extLst>
                    <a:ext uri="{9D8B030D-6E8A-4147-A177-3AD203B41FA5}">
                      <a16:colId xmlns:a16="http://schemas.microsoft.com/office/drawing/2014/main" val="102284476"/>
                    </a:ext>
                  </a:extLst>
                </a:gridCol>
              </a:tblGrid>
              <a:tr h="528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ทักษะด้าน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ความถี่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อันดับ 1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ความถี่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อันดับ 2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ความถี่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อันดับ 3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690813"/>
                  </a:ext>
                </a:extLst>
              </a:tr>
              <a:tr h="357175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1.การคิดอย่างริเริ่มสร้างสรรค์ และนวัตกรรม (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Creativity and Innovation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60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59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42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9062631"/>
                  </a:ext>
                </a:extLst>
              </a:tr>
              <a:tr h="5179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2.การคิดอย่างมีวิจารณญาณ และการแก้ปัญหา (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Critical Thinking and Problem Solving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48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  <a:highlight>
                            <a:srgbClr val="FFFF00"/>
                          </a:highlight>
                        </a:rPr>
                        <a:t>72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highlight>
                            <a:srgbClr val="FFFF00"/>
                          </a:highlight>
                        </a:rPr>
                        <a:t>81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0335297"/>
                  </a:ext>
                </a:extLst>
              </a:tr>
              <a:tr h="36563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3.การสื่อสาร และการเจรจาต่อรอง (</a:t>
                      </a:r>
                      <a:r>
                        <a:rPr lang="en-GB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Communication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and Negotiation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21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36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highlight>
                            <a:srgbClr val="FFFF00"/>
                          </a:highlight>
                        </a:rPr>
                        <a:t>62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163668"/>
                  </a:ext>
                </a:extLst>
              </a:tr>
              <a:tr h="525606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4.ความร่วมมือ การทำงานเป็นทีม และภาวะผู้นำ (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Collaboration, Teamwork and Leadership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  <a:highlight>
                            <a:srgbClr val="FFFF00"/>
                          </a:highlight>
                        </a:rPr>
                        <a:t>92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  <a:highlight>
                            <a:srgbClr val="FFFF00"/>
                          </a:highlight>
                        </a:rPr>
                        <a:t>75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47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21939"/>
                  </a:ext>
                </a:extLst>
              </a:tr>
              <a:tr h="5179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5.การคำนวณ ประมวลผลข้อมูล การรู้เท่าทันสื่อและเทคโนโลยี (</a:t>
                      </a:r>
                      <a:r>
                        <a:rPr lang="en-GB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Computing, Information,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and Technology and </a:t>
                      </a:r>
                      <a:r>
                        <a:rPr lang="en-GB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Media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Literacy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19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19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44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8974701"/>
                  </a:ext>
                </a:extLst>
              </a:tr>
              <a:tr h="365639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6.ทักษะทางอาชีพและการเรียนรู้ (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Career and Learning Skills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  <a:highlight>
                            <a:srgbClr val="FFFF00"/>
                          </a:highlight>
                        </a:rPr>
                        <a:t>80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18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0021299"/>
                  </a:ext>
                </a:extLst>
              </a:tr>
              <a:tr h="5179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7.การเข้าใจความแตกต่างทางวัฒนธรรม กระบวนการคิดข้ามวัฒนธรรม (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Cross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cultural Understanding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5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CordiaUPC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447286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8686" y="3937137"/>
            <a:ext cx="9569436" cy="285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1626" tIns="1142640" rIns="914112" bIns="70462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- ให้ความสำคัญ อันดับ 1 ที่มีความถี่สูงสุดลำดับ 1 คือ ทักษะด้าน</a:t>
            </a: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ความร่วมมือ การทำงานเป็นทีม และภาวะผู้นำ ความถี่ 92  </a:t>
            </a:r>
            <a:endParaRPr kumimoji="0" lang="en-US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ความถี่สูงเป็นลำดับ 2 คือ ทักษะทางอาชีพและการเรียนรู้ ความถี่ 80</a:t>
            </a:r>
            <a:endParaRPr kumimoji="0" lang="en-US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ให้ความสำคัญ อันดับ 2 ที่มีความถี่สูงสุดลำดับ 1 คือ</a:t>
            </a:r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ทักษะด้านทางอาชีพและการเรียนรู้ ความถี่ 75</a:t>
            </a:r>
            <a:endParaRPr kumimoji="0" lang="en-US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th-TH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		ความถี่สูงเป็นลำดับ 2 คือ ทักษะด้านการคิดอย่างมีวิจารณญาณ และการแก้ปัญหา </a:t>
            </a:r>
            <a:r>
              <a:rPr lang="th-TH" altLang="zh-CN" sz="1600" b="1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zh-CN" sz="1600" b="1" i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ความถี่ </a:t>
            </a:r>
            <a:r>
              <a:rPr lang="th-TH" altLang="zh-CN" sz="1600" b="1" i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72</a:t>
            </a:r>
            <a:endParaRPr lang="th-TH" altLang="zh-CN" sz="1600" b="1" i="1" u="sng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7091"/>
            <a:ext cx="2199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/>
            </a:r>
            <a:b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</a:b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691"/>
            <a:ext cx="9144000" cy="221343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68807"/>
            <a:ext cx="9144000" cy="87383"/>
          </a:xfrm>
          <a:prstGeom prst="rect">
            <a:avLst/>
          </a:prstGeom>
          <a:solidFill>
            <a:srgbClr val="09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371771"/>
            <a:ext cx="9144000" cy="486229"/>
          </a:xfrm>
          <a:prstGeom prst="rect">
            <a:avLst/>
          </a:prstGeom>
          <a:solidFill>
            <a:srgbClr val="0AB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472237" y="6373062"/>
            <a:ext cx="671763" cy="484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12C7A59-66FB-4F1A-9CD1-9FFF2429703E}" type="slidenum"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fld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8686" y="6371771"/>
            <a:ext cx="4938087" cy="71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ศูนย์สหกิจศึกษาและพัฒนาอาชีพ มหาวิทยาลัยเทคโนโลยีสุรนารี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Center for Cooperative Education and Career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Development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816" y="375505"/>
            <a:ext cx="8531524" cy="862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ประเมินกระบวนการสหก</a:t>
            </a:r>
            <a:r>
              <a:rPr lang="th-TH" sz="3600" b="1" dirty="0" err="1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ิจ</a:t>
            </a:r>
            <a:r>
              <a:rPr lang="th-TH" sz="3600" b="1" dirty="0" smtClean="0">
                <a:solidFill>
                  <a:srgbClr val="089C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ศึกษาของมทส.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7091"/>
            <a:ext cx="2199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/>
            </a:r>
            <a:br>
              <a:rPr kumimoji="0" lang="th-TH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</a:b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41134"/>
              </p:ext>
            </p:extLst>
          </p:nvPr>
        </p:nvGraphicFramePr>
        <p:xfrm>
          <a:off x="1103192" y="1238140"/>
          <a:ext cx="7005639" cy="432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5855">
                  <a:extLst>
                    <a:ext uri="{9D8B030D-6E8A-4147-A177-3AD203B41FA5}">
                      <a16:colId xmlns:a16="http://schemas.microsoft.com/office/drawing/2014/main" val="3406053818"/>
                    </a:ext>
                  </a:extLst>
                </a:gridCol>
                <a:gridCol w="1120287">
                  <a:extLst>
                    <a:ext uri="{9D8B030D-6E8A-4147-A177-3AD203B41FA5}">
                      <a16:colId xmlns:a16="http://schemas.microsoft.com/office/drawing/2014/main" val="4192320971"/>
                    </a:ext>
                  </a:extLst>
                </a:gridCol>
                <a:gridCol w="1039497">
                  <a:extLst>
                    <a:ext uri="{9D8B030D-6E8A-4147-A177-3AD203B41FA5}">
                      <a16:colId xmlns:a16="http://schemas.microsoft.com/office/drawing/2014/main" val="2182179808"/>
                    </a:ext>
                  </a:extLst>
                </a:gridCol>
              </a:tblGrid>
              <a:tr h="778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ค่าเฉลี่ย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S.D.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5811429"/>
                  </a:ext>
                </a:extLst>
              </a:tr>
              <a:tr h="455975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การสร้างความสัมพันธ์ระหว่างศูนย์สหกิจศึกษาฯ กับสถานประกอบการ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3.83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en-US" sz="1800" b="1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.79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927373"/>
                  </a:ext>
                </a:extLst>
              </a:tr>
              <a:tr h="455975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ความชัดเจนของกระบวนการ แนวทางดำเนินการการรับนักศึกษาสหกิจ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3.87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0.74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514726"/>
                  </a:ext>
                </a:extLst>
              </a:tr>
              <a:tr h="311288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ประโยชน์ที่สถานประกอบการได้รับจากการรับนักศึกษาสหกิจศึกษา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3.81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244681"/>
                  </a:ext>
                </a:extLst>
              </a:tr>
              <a:tr h="622575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ปฏิบัติงานของสหกิจศึกษาของนักศึกษาสอดคล้องกับความต้องการและประโยชน์ที่สถานประกอบการจะได้รับ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4.03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07109"/>
                  </a:ext>
                </a:extLst>
              </a:tr>
              <a:tr h="622575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การปฏิบัติตามข้อกำหนดของสหกิจศึกษามีความยืดหยุ่นและตอบสนองความต้องการของสถานประกอบการ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4.01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0.74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464345"/>
                  </a:ext>
                </a:extLst>
              </a:tr>
              <a:tr h="455975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การนิเทศงานของอาจารย์มีคุณค่าและประโยชน์ต่อสถานประกอบการ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3.97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0.78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45406"/>
                  </a:ext>
                </a:extLst>
              </a:tr>
              <a:tr h="311288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การสร้างความสัมพันธ์ของอาจารย์นิเทศต่อสถานประกอบการ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3.94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0.84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572853"/>
                  </a:ext>
                </a:extLst>
              </a:tr>
              <a:tr h="311288">
                <a:tc>
                  <a:txBody>
                    <a:bodyPr/>
                    <a:lstStyle/>
                    <a:p>
                      <a:pPr marR="23495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สถานประกอบการได้นักศึกษาที่มีคุณสมบัติตรงตามความต้องการ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3495" algn="ctr"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4.03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0.84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SimSun" panose="02010600030101010101" pitchFamily="2" charset="-122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60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1547</TotalTime>
  <Words>1825</Words>
  <Application>Microsoft Office PowerPoint</Application>
  <PresentationFormat>On-screen Show (4:3)</PresentationFormat>
  <Paragraphs>358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SimSun</vt:lpstr>
      <vt:lpstr>SimSun</vt:lpstr>
      <vt:lpstr>Angsana New</vt:lpstr>
      <vt:lpstr>Arial</vt:lpstr>
      <vt:lpstr>Calibri</vt:lpstr>
      <vt:lpstr>Calibri Light</vt:lpstr>
      <vt:lpstr>Cordia New</vt:lpstr>
      <vt:lpstr>CordiaUPC</vt:lpstr>
      <vt:lpstr>TH SarabunPSK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 Kesinee</dc:creator>
  <cp:lastModifiedBy>wandd.fah@hotmail.com</cp:lastModifiedBy>
  <cp:revision>113</cp:revision>
  <cp:lastPrinted>2019-04-29T07:55:14Z</cp:lastPrinted>
  <dcterms:created xsi:type="dcterms:W3CDTF">2017-01-12T09:37:19Z</dcterms:created>
  <dcterms:modified xsi:type="dcterms:W3CDTF">2019-06-05T01:39:23Z</dcterms:modified>
</cp:coreProperties>
</file>